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Hagrid" charset="1" panose="00000500000000000000"/>
      <p:regular r:id="rId14"/>
    </p:embeddedFont>
    <p:embeddedFont>
      <p:font typeface="Hagrid Ultra-Bold" charset="1" panose="00000800000000000000"/>
      <p:regular r:id="rId15"/>
    </p:embeddedFont>
    <p:embeddedFont>
      <p:font typeface="Klein Bold" charset="1" panose="02000503060000020004"/>
      <p:regular r:id="rId16"/>
    </p:embeddedFont>
    <p:embeddedFont>
      <p:font typeface="Klein" charset="1" panose="02000503060000020004"/>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14.jpeg>
</file>

<file path=ppt/media/image2.png>
</file>

<file path=ppt/media/image3.svg>
</file>

<file path=ppt/media/image4.png>
</file>

<file path=ppt/media/image5.svg>
</file>

<file path=ppt/media/image6.png>
</file>

<file path=ppt/media/image7.pn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png" Type="http://schemas.openxmlformats.org/officeDocument/2006/relationships/image"/><Relationship Id="rId5" Target="../media/image8.jpeg" Type="http://schemas.openxmlformats.org/officeDocument/2006/relationships/image"/><Relationship Id="rId6" Target="../media/image9.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png" Type="http://schemas.openxmlformats.org/officeDocument/2006/relationships/image"/><Relationship Id="rId5" Target="../media/image10.jpeg" Type="http://schemas.openxmlformats.org/officeDocument/2006/relationships/image"/><Relationship Id="rId6" Target="../media/image1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2.jpeg" Type="http://schemas.openxmlformats.org/officeDocument/2006/relationships/image"/><Relationship Id="rId5" Target="../media/image13.jpeg" Type="http://schemas.openxmlformats.org/officeDocument/2006/relationships/image"/><Relationship Id="rId6"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000" r="0" b="-14000"/>
            </a:stretch>
          </a:blipFill>
        </p:spPr>
      </p:sp>
      <p:sp>
        <p:nvSpPr>
          <p:cNvPr name="AutoShape 3" id="3"/>
          <p:cNvSpPr/>
          <p:nvPr/>
        </p:nvSpPr>
        <p:spPr>
          <a:xfrm flipV="true">
            <a:off x="1028700" y="9258300"/>
            <a:ext cx="16230600" cy="0"/>
          </a:xfrm>
          <a:prstGeom prst="line">
            <a:avLst/>
          </a:prstGeom>
          <a:ln cap="flat" w="38100">
            <a:solidFill>
              <a:srgbClr val="F2ECE7"/>
            </a:solidFill>
            <a:prstDash val="solid"/>
            <a:headEnd type="none" len="sm" w="sm"/>
            <a:tailEnd type="none" len="sm" w="sm"/>
          </a:ln>
        </p:spPr>
      </p:sp>
      <p:grpSp>
        <p:nvGrpSpPr>
          <p:cNvPr name="Group 4" id="4"/>
          <p:cNvGrpSpPr/>
          <p:nvPr/>
        </p:nvGrpSpPr>
        <p:grpSpPr>
          <a:xfrm rot="0">
            <a:off x="0" y="9588776"/>
            <a:ext cx="18288000" cy="698224"/>
            <a:chOff x="0" y="0"/>
            <a:chExt cx="4816593" cy="183894"/>
          </a:xfrm>
        </p:grpSpPr>
        <p:sp>
          <p:nvSpPr>
            <p:cNvPr name="Freeform 5" id="5"/>
            <p:cNvSpPr/>
            <p:nvPr/>
          </p:nvSpPr>
          <p:spPr>
            <a:xfrm flipH="false" flipV="false" rot="0">
              <a:off x="0" y="0"/>
              <a:ext cx="4816592" cy="183894"/>
            </a:xfrm>
            <a:custGeom>
              <a:avLst/>
              <a:gdLst/>
              <a:ahLst/>
              <a:cxnLst/>
              <a:rect r="r" b="b" t="t" l="l"/>
              <a:pathLst>
                <a:path h="183894" w="4816592">
                  <a:moveTo>
                    <a:pt x="0" y="0"/>
                  </a:moveTo>
                  <a:lnTo>
                    <a:pt x="4816592" y="0"/>
                  </a:lnTo>
                  <a:lnTo>
                    <a:pt x="4816592" y="183894"/>
                  </a:lnTo>
                  <a:lnTo>
                    <a:pt x="0" y="183894"/>
                  </a:lnTo>
                  <a:close/>
                </a:path>
              </a:pathLst>
            </a:custGeom>
            <a:solidFill>
              <a:srgbClr val="F2ECE7"/>
            </a:solidFill>
          </p:spPr>
        </p:sp>
        <p:sp>
          <p:nvSpPr>
            <p:cNvPr name="TextBox 6" id="6"/>
            <p:cNvSpPr txBox="true"/>
            <p:nvPr/>
          </p:nvSpPr>
          <p:spPr>
            <a:xfrm>
              <a:off x="0" y="-57150"/>
              <a:ext cx="4816593" cy="241044"/>
            </a:xfrm>
            <a:prstGeom prst="rect">
              <a:avLst/>
            </a:prstGeom>
          </p:spPr>
          <p:txBody>
            <a:bodyPr anchor="ctr" rtlCol="false" tIns="50800" lIns="50800" bIns="50800" rIns="50800"/>
            <a:lstStyle/>
            <a:p>
              <a:pPr algn="ctr">
                <a:lnSpc>
                  <a:spcPts val="3431"/>
                </a:lnSpc>
              </a:pPr>
            </a:p>
          </p:txBody>
        </p:sp>
      </p:grpSp>
      <p:sp>
        <p:nvSpPr>
          <p:cNvPr name="Freeform 7" id="7"/>
          <p:cNvSpPr/>
          <p:nvPr/>
        </p:nvSpPr>
        <p:spPr>
          <a:xfrm flipH="false" flipV="false" rot="0">
            <a:off x="1038225" y="693341"/>
            <a:ext cx="613599" cy="646540"/>
          </a:xfrm>
          <a:custGeom>
            <a:avLst/>
            <a:gdLst/>
            <a:ahLst/>
            <a:cxnLst/>
            <a:rect r="r" b="b" t="t" l="l"/>
            <a:pathLst>
              <a:path h="646540" w="613599">
                <a:moveTo>
                  <a:pt x="0" y="0"/>
                </a:moveTo>
                <a:lnTo>
                  <a:pt x="613599" y="0"/>
                </a:lnTo>
                <a:lnTo>
                  <a:pt x="613599" y="646539"/>
                </a:lnTo>
                <a:lnTo>
                  <a:pt x="0" y="6465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6011123" y="8170988"/>
            <a:ext cx="982873" cy="562918"/>
          </a:xfrm>
          <a:custGeom>
            <a:avLst/>
            <a:gdLst/>
            <a:ahLst/>
            <a:cxnLst/>
            <a:rect r="r" b="b" t="t" l="l"/>
            <a:pathLst>
              <a:path h="562918" w="982873">
                <a:moveTo>
                  <a:pt x="0" y="0"/>
                </a:moveTo>
                <a:lnTo>
                  <a:pt x="982873" y="0"/>
                </a:lnTo>
                <a:lnTo>
                  <a:pt x="982873" y="562918"/>
                </a:lnTo>
                <a:lnTo>
                  <a:pt x="0" y="5629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294004" y="2049900"/>
            <a:ext cx="15699993" cy="3093600"/>
          </a:xfrm>
          <a:prstGeom prst="rect">
            <a:avLst/>
          </a:prstGeom>
        </p:spPr>
        <p:txBody>
          <a:bodyPr anchor="t" rtlCol="false" tIns="0" lIns="0" bIns="0" rIns="0">
            <a:spAutoFit/>
          </a:bodyPr>
          <a:lstStyle/>
          <a:p>
            <a:pPr algn="ctr">
              <a:lnSpc>
                <a:spcPts val="12186"/>
              </a:lnSpc>
            </a:pPr>
            <a:r>
              <a:rPr lang="en-US" sz="8704" spc="-174">
                <a:solidFill>
                  <a:srgbClr val="F2ECE7"/>
                </a:solidFill>
                <a:latin typeface="Hagrid"/>
                <a:ea typeface="Hagrid"/>
                <a:cs typeface="Hagrid"/>
                <a:sym typeface="Hagrid"/>
              </a:rPr>
              <a:t>A POLUIÇÃO DO AR E SEUS </a:t>
            </a:r>
            <a:r>
              <a:rPr lang="en-US" b="true" sz="8704" spc="-174">
                <a:solidFill>
                  <a:srgbClr val="F2ECE7"/>
                </a:solidFill>
                <a:latin typeface="Hagrid Ultra-Bold"/>
                <a:ea typeface="Hagrid Ultra-Bold"/>
                <a:cs typeface="Hagrid Ultra-Bold"/>
                <a:sym typeface="Hagrid Ultra-Bold"/>
              </a:rPr>
              <a:t>PROBLEMAS</a:t>
            </a:r>
          </a:p>
        </p:txBody>
      </p:sp>
      <p:sp>
        <p:nvSpPr>
          <p:cNvPr name="TextBox 10" id="10"/>
          <p:cNvSpPr txBox="true"/>
          <p:nvPr/>
        </p:nvSpPr>
        <p:spPr>
          <a:xfrm rot="0">
            <a:off x="1028700" y="6100333"/>
            <a:ext cx="16230600" cy="1367419"/>
          </a:xfrm>
          <a:prstGeom prst="rect">
            <a:avLst/>
          </a:prstGeom>
        </p:spPr>
        <p:txBody>
          <a:bodyPr anchor="t" rtlCol="false" tIns="0" lIns="0" bIns="0" rIns="0">
            <a:spAutoFit/>
          </a:bodyPr>
          <a:lstStyle/>
          <a:p>
            <a:pPr algn="ctr">
              <a:lnSpc>
                <a:spcPts val="4900"/>
              </a:lnSpc>
            </a:pPr>
            <a:r>
              <a:rPr lang="en-US" b="true" sz="3500" spc="875">
                <a:solidFill>
                  <a:srgbClr val="F2ECE7"/>
                </a:solidFill>
                <a:latin typeface="Klein Bold"/>
                <a:ea typeface="Klein Bold"/>
                <a:cs typeface="Klein Bold"/>
                <a:sym typeface="Klein Bold"/>
              </a:rPr>
              <a:t>QUAL O PÚBLICO MAIS AFETADO PELA POLUIÇÃO DO AR E QUAL A CAUSA DESSA PROBLEMÁTICA?</a:t>
            </a:r>
          </a:p>
          <a:p>
            <a:pPr algn="ctr">
              <a:lnSpc>
                <a:spcPts val="840"/>
              </a:lnSpc>
            </a:pPr>
          </a:p>
        </p:txBody>
      </p:sp>
      <p:sp>
        <p:nvSpPr>
          <p:cNvPr name="TextBox 11" id="11"/>
          <p:cNvSpPr txBox="true"/>
          <p:nvPr/>
        </p:nvSpPr>
        <p:spPr>
          <a:xfrm rot="0">
            <a:off x="1882953" y="802005"/>
            <a:ext cx="2513066" cy="405765"/>
          </a:xfrm>
          <a:prstGeom prst="rect">
            <a:avLst/>
          </a:prstGeom>
        </p:spPr>
        <p:txBody>
          <a:bodyPr anchor="t" rtlCol="false" tIns="0" lIns="0" bIns="0" rIns="0">
            <a:spAutoFit/>
          </a:bodyPr>
          <a:lstStyle/>
          <a:p>
            <a:pPr algn="l" marL="0" indent="0" lvl="0">
              <a:lnSpc>
                <a:spcPts val="3359"/>
              </a:lnSpc>
              <a:spcBef>
                <a:spcPct val="0"/>
              </a:spcBef>
            </a:pPr>
            <a:r>
              <a:rPr lang="en-US" b="true" sz="2400">
                <a:solidFill>
                  <a:srgbClr val="3B4B28"/>
                </a:solidFill>
                <a:latin typeface="Klein Bold"/>
                <a:ea typeface="Klein Bold"/>
                <a:cs typeface="Klein Bold"/>
                <a:sym typeface="Klein Bold"/>
              </a:rPr>
              <a:t>Salford &amp; Co.</a:t>
            </a:r>
          </a:p>
        </p:txBody>
      </p:sp>
      <p:sp>
        <p:nvSpPr>
          <p:cNvPr name="TextBox 12" id="12"/>
          <p:cNvSpPr txBox="true"/>
          <p:nvPr/>
        </p:nvSpPr>
        <p:spPr>
          <a:xfrm rot="0">
            <a:off x="13045601" y="802005"/>
            <a:ext cx="4213699" cy="405765"/>
          </a:xfrm>
          <a:prstGeom prst="rect">
            <a:avLst/>
          </a:prstGeom>
        </p:spPr>
        <p:txBody>
          <a:bodyPr anchor="t" rtlCol="false" tIns="0" lIns="0" bIns="0" rIns="0">
            <a:spAutoFit/>
          </a:bodyPr>
          <a:lstStyle/>
          <a:p>
            <a:pPr algn="r" marL="0" indent="0" lvl="0">
              <a:lnSpc>
                <a:spcPts val="3359"/>
              </a:lnSpc>
              <a:spcBef>
                <a:spcPct val="0"/>
              </a:spcBef>
            </a:pPr>
            <a:r>
              <a:rPr lang="en-US" b="true" sz="2400">
                <a:solidFill>
                  <a:srgbClr val="3B4B28"/>
                </a:solidFill>
                <a:latin typeface="Klein Bold"/>
                <a:ea typeface="Klein Bold"/>
                <a:cs typeface="Klein Bold"/>
                <a:sym typeface="Klein Bold"/>
              </a:rPr>
              <a:t>www.reallygreatsite.com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3B4B28"/>
        </a:solidFill>
      </p:bgPr>
    </p:bg>
    <p:spTree>
      <p:nvGrpSpPr>
        <p:cNvPr id="1" name=""/>
        <p:cNvGrpSpPr/>
        <p:nvPr/>
      </p:nvGrpSpPr>
      <p:grpSpPr>
        <a:xfrm>
          <a:off x="0" y="0"/>
          <a:ext cx="0" cy="0"/>
          <a:chOff x="0" y="0"/>
          <a:chExt cx="0" cy="0"/>
        </a:xfrm>
      </p:grpSpPr>
      <p:grpSp>
        <p:nvGrpSpPr>
          <p:cNvPr name="Group 2" id="2"/>
          <p:cNvGrpSpPr/>
          <p:nvPr/>
        </p:nvGrpSpPr>
        <p:grpSpPr>
          <a:xfrm rot="0">
            <a:off x="0" y="9588776"/>
            <a:ext cx="18288000" cy="698224"/>
            <a:chOff x="0" y="0"/>
            <a:chExt cx="4816593" cy="183894"/>
          </a:xfrm>
        </p:grpSpPr>
        <p:sp>
          <p:nvSpPr>
            <p:cNvPr name="Freeform 3" id="3"/>
            <p:cNvSpPr/>
            <p:nvPr/>
          </p:nvSpPr>
          <p:spPr>
            <a:xfrm flipH="false" flipV="false" rot="0">
              <a:off x="0" y="0"/>
              <a:ext cx="4816592" cy="183894"/>
            </a:xfrm>
            <a:custGeom>
              <a:avLst/>
              <a:gdLst/>
              <a:ahLst/>
              <a:cxnLst/>
              <a:rect r="r" b="b" t="t" l="l"/>
              <a:pathLst>
                <a:path h="183894" w="4816592">
                  <a:moveTo>
                    <a:pt x="0" y="0"/>
                  </a:moveTo>
                  <a:lnTo>
                    <a:pt x="4816592" y="0"/>
                  </a:lnTo>
                  <a:lnTo>
                    <a:pt x="4816592" y="183894"/>
                  </a:lnTo>
                  <a:lnTo>
                    <a:pt x="0" y="183894"/>
                  </a:lnTo>
                  <a:close/>
                </a:path>
              </a:pathLst>
            </a:custGeom>
            <a:solidFill>
              <a:srgbClr val="F2ECE7"/>
            </a:solidFill>
          </p:spPr>
        </p:sp>
        <p:sp>
          <p:nvSpPr>
            <p:cNvPr name="TextBox 4" id="4"/>
            <p:cNvSpPr txBox="true"/>
            <p:nvPr/>
          </p:nvSpPr>
          <p:spPr>
            <a:xfrm>
              <a:off x="0" y="-57150"/>
              <a:ext cx="4816593" cy="241044"/>
            </a:xfrm>
            <a:prstGeom prst="rect">
              <a:avLst/>
            </a:prstGeom>
          </p:spPr>
          <p:txBody>
            <a:bodyPr anchor="ctr" rtlCol="false" tIns="50800" lIns="50800" bIns="50800" rIns="50800"/>
            <a:lstStyle/>
            <a:p>
              <a:pPr algn="ctr">
                <a:lnSpc>
                  <a:spcPts val="3431"/>
                </a:lnSpc>
              </a:pPr>
            </a:p>
          </p:txBody>
        </p:sp>
      </p:grpSp>
      <p:sp>
        <p:nvSpPr>
          <p:cNvPr name="Freeform 5" id="5"/>
          <p:cNvSpPr/>
          <p:nvPr/>
        </p:nvSpPr>
        <p:spPr>
          <a:xfrm flipH="false" flipV="false" rot="0">
            <a:off x="1028700" y="693341"/>
            <a:ext cx="613599" cy="646540"/>
          </a:xfrm>
          <a:custGeom>
            <a:avLst/>
            <a:gdLst/>
            <a:ahLst/>
            <a:cxnLst/>
            <a:rect r="r" b="b" t="t" l="l"/>
            <a:pathLst>
              <a:path h="646540" w="613599">
                <a:moveTo>
                  <a:pt x="0" y="0"/>
                </a:moveTo>
                <a:lnTo>
                  <a:pt x="613599" y="0"/>
                </a:lnTo>
                <a:lnTo>
                  <a:pt x="613599" y="646539"/>
                </a:lnTo>
                <a:lnTo>
                  <a:pt x="0" y="6465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6" id="6"/>
          <p:cNvSpPr/>
          <p:nvPr/>
        </p:nvSpPr>
        <p:spPr>
          <a:xfrm flipV="true">
            <a:off x="1028700" y="9258300"/>
            <a:ext cx="16230600" cy="0"/>
          </a:xfrm>
          <a:prstGeom prst="line">
            <a:avLst/>
          </a:prstGeom>
          <a:ln cap="flat" w="38100">
            <a:solidFill>
              <a:srgbClr val="F2ECE7"/>
            </a:solidFill>
            <a:prstDash val="solid"/>
            <a:headEnd type="none" len="sm" w="sm"/>
            <a:tailEnd type="none" len="sm" w="sm"/>
          </a:ln>
        </p:spPr>
      </p:sp>
      <p:sp>
        <p:nvSpPr>
          <p:cNvPr name="TextBox 7" id="7"/>
          <p:cNvSpPr txBox="true"/>
          <p:nvPr/>
        </p:nvSpPr>
        <p:spPr>
          <a:xfrm rot="0">
            <a:off x="1882953" y="802005"/>
            <a:ext cx="2513066" cy="405765"/>
          </a:xfrm>
          <a:prstGeom prst="rect">
            <a:avLst/>
          </a:prstGeom>
        </p:spPr>
        <p:txBody>
          <a:bodyPr anchor="t" rtlCol="false" tIns="0" lIns="0" bIns="0" rIns="0">
            <a:spAutoFit/>
          </a:bodyPr>
          <a:lstStyle/>
          <a:p>
            <a:pPr algn="l" marL="0" indent="0" lvl="0">
              <a:lnSpc>
                <a:spcPts val="3359"/>
              </a:lnSpc>
              <a:spcBef>
                <a:spcPct val="0"/>
              </a:spcBef>
            </a:pPr>
            <a:r>
              <a:rPr lang="en-US" b="true" sz="2400">
                <a:solidFill>
                  <a:srgbClr val="3B4B28"/>
                </a:solidFill>
                <a:latin typeface="Klein Bold"/>
                <a:ea typeface="Klein Bold"/>
                <a:cs typeface="Klein Bold"/>
                <a:sym typeface="Klein Bold"/>
              </a:rPr>
              <a:t>Salford &amp; Co.</a:t>
            </a:r>
          </a:p>
        </p:txBody>
      </p:sp>
      <p:grpSp>
        <p:nvGrpSpPr>
          <p:cNvPr name="Group 8" id="8"/>
          <p:cNvGrpSpPr/>
          <p:nvPr/>
        </p:nvGrpSpPr>
        <p:grpSpPr>
          <a:xfrm rot="0">
            <a:off x="724944" y="538670"/>
            <a:ext cx="16838112" cy="980060"/>
            <a:chOff x="0" y="0"/>
            <a:chExt cx="4434729" cy="258123"/>
          </a:xfrm>
        </p:grpSpPr>
        <p:sp>
          <p:nvSpPr>
            <p:cNvPr name="Freeform 9" id="9"/>
            <p:cNvSpPr/>
            <p:nvPr/>
          </p:nvSpPr>
          <p:spPr>
            <a:xfrm flipH="false" flipV="false" rot="0">
              <a:off x="0" y="0"/>
              <a:ext cx="4434729" cy="258123"/>
            </a:xfrm>
            <a:custGeom>
              <a:avLst/>
              <a:gdLst/>
              <a:ahLst/>
              <a:cxnLst/>
              <a:rect r="r" b="b" t="t" l="l"/>
              <a:pathLst>
                <a:path h="258123" w="4434729">
                  <a:moveTo>
                    <a:pt x="13334" y="0"/>
                  </a:moveTo>
                  <a:lnTo>
                    <a:pt x="4421395" y="0"/>
                  </a:lnTo>
                  <a:cubicBezTo>
                    <a:pt x="4424931" y="0"/>
                    <a:pt x="4428323" y="1405"/>
                    <a:pt x="4430824" y="3905"/>
                  </a:cubicBezTo>
                  <a:cubicBezTo>
                    <a:pt x="4433324" y="6406"/>
                    <a:pt x="4434729" y="9797"/>
                    <a:pt x="4434729" y="13334"/>
                  </a:cubicBezTo>
                  <a:lnTo>
                    <a:pt x="4434729" y="244789"/>
                  </a:lnTo>
                  <a:cubicBezTo>
                    <a:pt x="4434729" y="248325"/>
                    <a:pt x="4433324" y="251717"/>
                    <a:pt x="4430824" y="254217"/>
                  </a:cubicBezTo>
                  <a:cubicBezTo>
                    <a:pt x="4428323" y="256718"/>
                    <a:pt x="4424931" y="258123"/>
                    <a:pt x="4421395" y="258123"/>
                  </a:cubicBezTo>
                  <a:lnTo>
                    <a:pt x="13334" y="258123"/>
                  </a:lnTo>
                  <a:cubicBezTo>
                    <a:pt x="9797" y="258123"/>
                    <a:pt x="6406" y="256718"/>
                    <a:pt x="3905" y="254217"/>
                  </a:cubicBezTo>
                  <a:cubicBezTo>
                    <a:pt x="1405" y="251717"/>
                    <a:pt x="0" y="248325"/>
                    <a:pt x="0" y="244789"/>
                  </a:cubicBezTo>
                  <a:lnTo>
                    <a:pt x="0" y="13334"/>
                  </a:lnTo>
                  <a:cubicBezTo>
                    <a:pt x="0" y="9797"/>
                    <a:pt x="1405" y="6406"/>
                    <a:pt x="3905" y="3905"/>
                  </a:cubicBezTo>
                  <a:cubicBezTo>
                    <a:pt x="6406" y="1405"/>
                    <a:pt x="9797" y="0"/>
                    <a:pt x="13334" y="0"/>
                  </a:cubicBezTo>
                  <a:close/>
                </a:path>
              </a:pathLst>
            </a:custGeom>
            <a:solidFill>
              <a:srgbClr val="F2ECE7"/>
            </a:solidFill>
          </p:spPr>
        </p:sp>
        <p:sp>
          <p:nvSpPr>
            <p:cNvPr name="TextBox 10" id="10"/>
            <p:cNvSpPr txBox="true"/>
            <p:nvPr/>
          </p:nvSpPr>
          <p:spPr>
            <a:xfrm>
              <a:off x="0" y="-47625"/>
              <a:ext cx="4434729" cy="305748"/>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4217441" y="543339"/>
            <a:ext cx="2840070" cy="975391"/>
          </a:xfrm>
          <a:custGeom>
            <a:avLst/>
            <a:gdLst/>
            <a:ahLst/>
            <a:cxnLst/>
            <a:rect r="r" b="b" t="t" l="l"/>
            <a:pathLst>
              <a:path h="975391" w="2840070">
                <a:moveTo>
                  <a:pt x="0" y="0"/>
                </a:moveTo>
                <a:lnTo>
                  <a:pt x="2840070" y="0"/>
                </a:lnTo>
                <a:lnTo>
                  <a:pt x="2840070" y="975391"/>
                </a:lnTo>
                <a:lnTo>
                  <a:pt x="0" y="975391"/>
                </a:lnTo>
                <a:lnTo>
                  <a:pt x="0" y="0"/>
                </a:lnTo>
                <a:close/>
              </a:path>
            </a:pathLst>
          </a:custGeom>
          <a:blipFill>
            <a:blip r:embed="rId4"/>
            <a:stretch>
              <a:fillRect l="0" t="-5994" r="0" b="-5994"/>
            </a:stretch>
          </a:blipFill>
        </p:spPr>
      </p:sp>
      <p:sp>
        <p:nvSpPr>
          <p:cNvPr name="TextBox 12" id="12"/>
          <p:cNvSpPr txBox="true"/>
          <p:nvPr/>
        </p:nvSpPr>
        <p:spPr>
          <a:xfrm rot="0">
            <a:off x="3640406" y="1879647"/>
            <a:ext cx="11007188" cy="1576067"/>
          </a:xfrm>
          <a:prstGeom prst="rect">
            <a:avLst/>
          </a:prstGeom>
        </p:spPr>
        <p:txBody>
          <a:bodyPr anchor="t" rtlCol="false" tIns="0" lIns="0" bIns="0" rIns="0">
            <a:spAutoFit/>
          </a:bodyPr>
          <a:lstStyle/>
          <a:p>
            <a:pPr algn="l">
              <a:lnSpc>
                <a:spcPts val="12880"/>
              </a:lnSpc>
            </a:pPr>
            <a:r>
              <a:rPr lang="en-US" sz="9200" spc="-184">
                <a:solidFill>
                  <a:srgbClr val="F2ECE7"/>
                </a:solidFill>
                <a:latin typeface="Hagrid"/>
                <a:ea typeface="Hagrid"/>
                <a:cs typeface="Hagrid"/>
                <a:sym typeface="Hagrid"/>
              </a:rPr>
              <a:t>Apresentado por:</a:t>
            </a:r>
          </a:p>
        </p:txBody>
      </p:sp>
      <p:sp>
        <p:nvSpPr>
          <p:cNvPr name="TextBox 13" id="13"/>
          <p:cNvSpPr txBox="true"/>
          <p:nvPr/>
        </p:nvSpPr>
        <p:spPr>
          <a:xfrm rot="0">
            <a:off x="1028700" y="4589999"/>
            <a:ext cx="16230600" cy="2945765"/>
          </a:xfrm>
          <a:prstGeom prst="rect">
            <a:avLst/>
          </a:prstGeom>
        </p:spPr>
        <p:txBody>
          <a:bodyPr anchor="t" rtlCol="false" tIns="0" lIns="0" bIns="0" rIns="0">
            <a:spAutoFit/>
          </a:bodyPr>
          <a:lstStyle/>
          <a:p>
            <a:pPr algn="ctr">
              <a:lnSpc>
                <a:spcPts val="5039"/>
              </a:lnSpc>
            </a:pPr>
            <a:r>
              <a:rPr lang="en-US" sz="3599">
                <a:solidFill>
                  <a:srgbClr val="F2ECE7"/>
                </a:solidFill>
                <a:latin typeface="Klein"/>
                <a:ea typeface="Klein"/>
                <a:cs typeface="Klein"/>
                <a:sym typeface="Klein"/>
              </a:rPr>
              <a:t>ADRIEL MATHEUS SILVA DE LIMA</a:t>
            </a:r>
          </a:p>
          <a:p>
            <a:pPr algn="ctr">
              <a:lnSpc>
                <a:spcPts val="5039"/>
              </a:lnSpc>
            </a:pPr>
            <a:r>
              <a:rPr lang="en-US" sz="3599">
                <a:solidFill>
                  <a:srgbClr val="F2ECE7"/>
                </a:solidFill>
                <a:latin typeface="Klein"/>
                <a:ea typeface="Klein"/>
                <a:cs typeface="Klein"/>
                <a:sym typeface="Klein"/>
              </a:rPr>
              <a:t>DIEGO SEVERIANO LINHARES DA SILVA</a:t>
            </a:r>
          </a:p>
          <a:p>
            <a:pPr algn="ctr">
              <a:lnSpc>
                <a:spcPts val="5039"/>
              </a:lnSpc>
            </a:pPr>
            <a:r>
              <a:rPr lang="en-US" sz="3599">
                <a:solidFill>
                  <a:srgbClr val="F2ECE7"/>
                </a:solidFill>
                <a:latin typeface="Klein"/>
                <a:ea typeface="Klein"/>
                <a:cs typeface="Klein"/>
                <a:sym typeface="Klein"/>
              </a:rPr>
              <a:t>JOSÉ KAIC JOSÍVAL DA SILVA</a:t>
            </a:r>
          </a:p>
          <a:p>
            <a:pPr algn="ctr">
              <a:lnSpc>
                <a:spcPts val="5039"/>
              </a:lnSpc>
            </a:pPr>
            <a:r>
              <a:rPr lang="en-US" sz="3599">
                <a:solidFill>
                  <a:srgbClr val="F2ECE7"/>
                </a:solidFill>
                <a:latin typeface="Klein"/>
                <a:ea typeface="Klein"/>
                <a:cs typeface="Klein"/>
                <a:sym typeface="Klein"/>
              </a:rPr>
              <a:t>SANDRO VINÍCIUS DOS SANTOS GONÇALVES</a:t>
            </a:r>
          </a:p>
          <a:p>
            <a:pPr algn="ctr">
              <a:lnSpc>
                <a:spcPts val="308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3B4B28"/>
        </a:solidFill>
      </p:bgPr>
    </p:bg>
    <p:spTree>
      <p:nvGrpSpPr>
        <p:cNvPr id="1" name=""/>
        <p:cNvGrpSpPr/>
        <p:nvPr/>
      </p:nvGrpSpPr>
      <p:grpSpPr>
        <a:xfrm>
          <a:off x="0" y="0"/>
          <a:ext cx="0" cy="0"/>
          <a:chOff x="0" y="0"/>
          <a:chExt cx="0" cy="0"/>
        </a:xfrm>
      </p:grpSpPr>
      <p:grpSp>
        <p:nvGrpSpPr>
          <p:cNvPr name="Group 2" id="2"/>
          <p:cNvGrpSpPr/>
          <p:nvPr/>
        </p:nvGrpSpPr>
        <p:grpSpPr>
          <a:xfrm rot="0">
            <a:off x="236230" y="242826"/>
            <a:ext cx="17731386" cy="3516844"/>
            <a:chOff x="0" y="0"/>
            <a:chExt cx="4669995" cy="926247"/>
          </a:xfrm>
        </p:grpSpPr>
        <p:sp>
          <p:nvSpPr>
            <p:cNvPr name="Freeform 3" id="3"/>
            <p:cNvSpPr/>
            <p:nvPr/>
          </p:nvSpPr>
          <p:spPr>
            <a:xfrm flipH="false" flipV="false" rot="0">
              <a:off x="0" y="0"/>
              <a:ext cx="4669995" cy="926247"/>
            </a:xfrm>
            <a:custGeom>
              <a:avLst/>
              <a:gdLst/>
              <a:ahLst/>
              <a:cxnLst/>
              <a:rect r="r" b="b" t="t" l="l"/>
              <a:pathLst>
                <a:path h="926247" w="4669995">
                  <a:moveTo>
                    <a:pt x="22268" y="0"/>
                  </a:moveTo>
                  <a:lnTo>
                    <a:pt x="4647727" y="0"/>
                  </a:lnTo>
                  <a:cubicBezTo>
                    <a:pt x="4653633" y="0"/>
                    <a:pt x="4659297" y="2346"/>
                    <a:pt x="4663473" y="6522"/>
                  </a:cubicBezTo>
                  <a:cubicBezTo>
                    <a:pt x="4667649" y="10698"/>
                    <a:pt x="4669995" y="16362"/>
                    <a:pt x="4669995" y="22268"/>
                  </a:cubicBezTo>
                  <a:lnTo>
                    <a:pt x="4669995" y="903979"/>
                  </a:lnTo>
                  <a:cubicBezTo>
                    <a:pt x="4669995" y="909885"/>
                    <a:pt x="4667649" y="915549"/>
                    <a:pt x="4663473" y="919725"/>
                  </a:cubicBezTo>
                  <a:cubicBezTo>
                    <a:pt x="4659297" y="923901"/>
                    <a:pt x="4653633" y="926247"/>
                    <a:pt x="4647727" y="926247"/>
                  </a:cubicBezTo>
                  <a:lnTo>
                    <a:pt x="22268" y="926247"/>
                  </a:lnTo>
                  <a:cubicBezTo>
                    <a:pt x="16362" y="926247"/>
                    <a:pt x="10698" y="923901"/>
                    <a:pt x="6522" y="919725"/>
                  </a:cubicBezTo>
                  <a:cubicBezTo>
                    <a:pt x="2346" y="915549"/>
                    <a:pt x="0" y="909885"/>
                    <a:pt x="0" y="903979"/>
                  </a:cubicBezTo>
                  <a:lnTo>
                    <a:pt x="0" y="22268"/>
                  </a:lnTo>
                  <a:cubicBezTo>
                    <a:pt x="0" y="16362"/>
                    <a:pt x="2346" y="10698"/>
                    <a:pt x="6522" y="6522"/>
                  </a:cubicBezTo>
                  <a:cubicBezTo>
                    <a:pt x="10698" y="2346"/>
                    <a:pt x="16362" y="0"/>
                    <a:pt x="22268" y="0"/>
                  </a:cubicBezTo>
                  <a:close/>
                </a:path>
              </a:pathLst>
            </a:custGeom>
            <a:solidFill>
              <a:srgbClr val="737D62"/>
            </a:solidFill>
          </p:spPr>
        </p:sp>
        <p:sp>
          <p:nvSpPr>
            <p:cNvPr name="TextBox 4" id="4"/>
            <p:cNvSpPr txBox="true"/>
            <p:nvPr/>
          </p:nvSpPr>
          <p:spPr>
            <a:xfrm>
              <a:off x="0" y="-47625"/>
              <a:ext cx="4669995" cy="973872"/>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724944" y="538670"/>
            <a:ext cx="16838112" cy="980060"/>
            <a:chOff x="0" y="0"/>
            <a:chExt cx="4434729" cy="258123"/>
          </a:xfrm>
        </p:grpSpPr>
        <p:sp>
          <p:nvSpPr>
            <p:cNvPr name="Freeform 6" id="6"/>
            <p:cNvSpPr/>
            <p:nvPr/>
          </p:nvSpPr>
          <p:spPr>
            <a:xfrm flipH="false" flipV="false" rot="0">
              <a:off x="0" y="0"/>
              <a:ext cx="4434729" cy="258123"/>
            </a:xfrm>
            <a:custGeom>
              <a:avLst/>
              <a:gdLst/>
              <a:ahLst/>
              <a:cxnLst/>
              <a:rect r="r" b="b" t="t" l="l"/>
              <a:pathLst>
                <a:path h="258123" w="4434729">
                  <a:moveTo>
                    <a:pt x="13334" y="0"/>
                  </a:moveTo>
                  <a:lnTo>
                    <a:pt x="4421395" y="0"/>
                  </a:lnTo>
                  <a:cubicBezTo>
                    <a:pt x="4424931" y="0"/>
                    <a:pt x="4428323" y="1405"/>
                    <a:pt x="4430824" y="3905"/>
                  </a:cubicBezTo>
                  <a:cubicBezTo>
                    <a:pt x="4433324" y="6406"/>
                    <a:pt x="4434729" y="9797"/>
                    <a:pt x="4434729" y="13334"/>
                  </a:cubicBezTo>
                  <a:lnTo>
                    <a:pt x="4434729" y="244789"/>
                  </a:lnTo>
                  <a:cubicBezTo>
                    <a:pt x="4434729" y="248325"/>
                    <a:pt x="4433324" y="251717"/>
                    <a:pt x="4430824" y="254217"/>
                  </a:cubicBezTo>
                  <a:cubicBezTo>
                    <a:pt x="4428323" y="256718"/>
                    <a:pt x="4424931" y="258123"/>
                    <a:pt x="4421395" y="258123"/>
                  </a:cubicBezTo>
                  <a:lnTo>
                    <a:pt x="13334" y="258123"/>
                  </a:lnTo>
                  <a:cubicBezTo>
                    <a:pt x="9797" y="258123"/>
                    <a:pt x="6406" y="256718"/>
                    <a:pt x="3905" y="254217"/>
                  </a:cubicBezTo>
                  <a:cubicBezTo>
                    <a:pt x="1405" y="251717"/>
                    <a:pt x="0" y="248325"/>
                    <a:pt x="0" y="244789"/>
                  </a:cubicBezTo>
                  <a:lnTo>
                    <a:pt x="0" y="13334"/>
                  </a:lnTo>
                  <a:cubicBezTo>
                    <a:pt x="0" y="9797"/>
                    <a:pt x="1405" y="6406"/>
                    <a:pt x="3905" y="3905"/>
                  </a:cubicBezTo>
                  <a:cubicBezTo>
                    <a:pt x="6406" y="1405"/>
                    <a:pt x="9797" y="0"/>
                    <a:pt x="13334" y="0"/>
                  </a:cubicBezTo>
                  <a:close/>
                </a:path>
              </a:pathLst>
            </a:custGeom>
            <a:solidFill>
              <a:srgbClr val="F2ECE7"/>
            </a:solidFill>
          </p:spPr>
        </p:sp>
        <p:sp>
          <p:nvSpPr>
            <p:cNvPr name="TextBox 7" id="7"/>
            <p:cNvSpPr txBox="true"/>
            <p:nvPr/>
          </p:nvSpPr>
          <p:spPr>
            <a:xfrm>
              <a:off x="0" y="-47625"/>
              <a:ext cx="4434729" cy="30574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0" y="9588776"/>
            <a:ext cx="18288000" cy="698224"/>
            <a:chOff x="0" y="0"/>
            <a:chExt cx="4816593" cy="183894"/>
          </a:xfrm>
        </p:grpSpPr>
        <p:sp>
          <p:nvSpPr>
            <p:cNvPr name="Freeform 9" id="9"/>
            <p:cNvSpPr/>
            <p:nvPr/>
          </p:nvSpPr>
          <p:spPr>
            <a:xfrm flipH="false" flipV="false" rot="0">
              <a:off x="0" y="0"/>
              <a:ext cx="4816592" cy="183894"/>
            </a:xfrm>
            <a:custGeom>
              <a:avLst/>
              <a:gdLst/>
              <a:ahLst/>
              <a:cxnLst/>
              <a:rect r="r" b="b" t="t" l="l"/>
              <a:pathLst>
                <a:path h="183894" w="4816592">
                  <a:moveTo>
                    <a:pt x="0" y="0"/>
                  </a:moveTo>
                  <a:lnTo>
                    <a:pt x="4816592" y="0"/>
                  </a:lnTo>
                  <a:lnTo>
                    <a:pt x="4816592" y="183894"/>
                  </a:lnTo>
                  <a:lnTo>
                    <a:pt x="0" y="183894"/>
                  </a:lnTo>
                  <a:close/>
                </a:path>
              </a:pathLst>
            </a:custGeom>
            <a:solidFill>
              <a:srgbClr val="F2ECE7"/>
            </a:solidFill>
          </p:spPr>
        </p:sp>
        <p:sp>
          <p:nvSpPr>
            <p:cNvPr name="TextBox 10" id="10"/>
            <p:cNvSpPr txBox="true"/>
            <p:nvPr/>
          </p:nvSpPr>
          <p:spPr>
            <a:xfrm>
              <a:off x="0" y="-57150"/>
              <a:ext cx="4816593" cy="241044"/>
            </a:xfrm>
            <a:prstGeom prst="rect">
              <a:avLst/>
            </a:prstGeom>
          </p:spPr>
          <p:txBody>
            <a:bodyPr anchor="ctr" rtlCol="false" tIns="50800" lIns="50800" bIns="50800" rIns="50800"/>
            <a:lstStyle/>
            <a:p>
              <a:pPr algn="ctr">
                <a:lnSpc>
                  <a:spcPts val="3431"/>
                </a:lnSpc>
              </a:pPr>
            </a:p>
          </p:txBody>
        </p:sp>
      </p:grpSp>
      <p:sp>
        <p:nvSpPr>
          <p:cNvPr name="AutoShape 11" id="11"/>
          <p:cNvSpPr/>
          <p:nvPr/>
        </p:nvSpPr>
        <p:spPr>
          <a:xfrm flipV="true">
            <a:off x="1028700" y="9258300"/>
            <a:ext cx="16230600" cy="0"/>
          </a:xfrm>
          <a:prstGeom prst="line">
            <a:avLst/>
          </a:prstGeom>
          <a:ln cap="flat" w="38100">
            <a:solidFill>
              <a:srgbClr val="F2ECE7"/>
            </a:solidFill>
            <a:prstDash val="solid"/>
            <a:headEnd type="none" len="sm" w="sm"/>
            <a:tailEnd type="none" len="sm" w="sm"/>
          </a:ln>
        </p:spPr>
      </p:sp>
      <p:sp>
        <p:nvSpPr>
          <p:cNvPr name="TextBox 12" id="12"/>
          <p:cNvSpPr txBox="true"/>
          <p:nvPr/>
        </p:nvSpPr>
        <p:spPr>
          <a:xfrm rot="0">
            <a:off x="1028700" y="2553515"/>
            <a:ext cx="16225446" cy="804545"/>
          </a:xfrm>
          <a:prstGeom prst="rect">
            <a:avLst/>
          </a:prstGeom>
        </p:spPr>
        <p:txBody>
          <a:bodyPr anchor="t" rtlCol="false" tIns="0" lIns="0" bIns="0" rIns="0">
            <a:spAutoFit/>
          </a:bodyPr>
          <a:lstStyle/>
          <a:p>
            <a:pPr algn="l" marL="0" indent="0" lvl="0">
              <a:lnSpc>
                <a:spcPts val="6160"/>
              </a:lnSpc>
            </a:pPr>
            <a:r>
              <a:rPr lang="en-US" sz="5600" spc="-112">
                <a:solidFill>
                  <a:srgbClr val="F2ECE7"/>
                </a:solidFill>
                <a:latin typeface="Hagrid"/>
                <a:ea typeface="Hagrid"/>
                <a:cs typeface="Hagrid"/>
                <a:sym typeface="Hagrid"/>
              </a:rPr>
              <a:t>OBJETIVOS  PROJETADOS</a:t>
            </a:r>
          </a:p>
        </p:txBody>
      </p:sp>
      <p:sp>
        <p:nvSpPr>
          <p:cNvPr name="AutoShape 13" id="13"/>
          <p:cNvSpPr/>
          <p:nvPr/>
        </p:nvSpPr>
        <p:spPr>
          <a:xfrm>
            <a:off x="904875" y="3377110"/>
            <a:ext cx="9769477" cy="0"/>
          </a:xfrm>
          <a:prstGeom prst="line">
            <a:avLst/>
          </a:prstGeom>
          <a:ln cap="flat" w="38100">
            <a:solidFill>
              <a:srgbClr val="F2ECE7"/>
            </a:solidFill>
            <a:prstDash val="solid"/>
            <a:headEnd type="none" len="sm" w="sm"/>
            <a:tailEnd type="none" len="sm" w="sm"/>
          </a:ln>
        </p:spPr>
      </p:sp>
      <p:sp>
        <p:nvSpPr>
          <p:cNvPr name="TextBox 14" id="14"/>
          <p:cNvSpPr txBox="true"/>
          <p:nvPr/>
        </p:nvSpPr>
        <p:spPr>
          <a:xfrm rot="0">
            <a:off x="904875" y="4492541"/>
            <a:ext cx="5691159" cy="467360"/>
          </a:xfrm>
          <a:prstGeom prst="rect">
            <a:avLst/>
          </a:prstGeom>
        </p:spPr>
        <p:txBody>
          <a:bodyPr anchor="t" rtlCol="false" tIns="0" lIns="0" bIns="0" rIns="0">
            <a:spAutoFit/>
          </a:bodyPr>
          <a:lstStyle/>
          <a:p>
            <a:pPr algn="l" marL="0" indent="0" lvl="0">
              <a:lnSpc>
                <a:spcPts val="3640"/>
              </a:lnSpc>
            </a:pPr>
            <a:r>
              <a:rPr lang="en-US" b="true" sz="2600">
                <a:solidFill>
                  <a:srgbClr val="F2ECE7"/>
                </a:solidFill>
                <a:latin typeface="Hagrid Ultra-Bold"/>
                <a:ea typeface="Hagrid Ultra-Bold"/>
                <a:cs typeface="Hagrid Ultra-Bold"/>
                <a:sym typeface="Hagrid Ultra-Bold"/>
              </a:rPr>
              <a:t>DI</a:t>
            </a:r>
            <a:r>
              <a:rPr lang="en-US" b="true" sz="2600">
                <a:solidFill>
                  <a:srgbClr val="F2ECE7"/>
                </a:solidFill>
                <a:latin typeface="Hagrid Ultra-Bold"/>
                <a:ea typeface="Hagrid Ultra-Bold"/>
                <a:cs typeface="Hagrid Ultra-Bold"/>
                <a:sym typeface="Hagrid Ultra-Bold"/>
              </a:rPr>
              <a:t>AGNÓSTICO E TEORIZAÇÃO</a:t>
            </a:r>
          </a:p>
        </p:txBody>
      </p:sp>
      <p:sp>
        <p:nvSpPr>
          <p:cNvPr name="TextBox 15" id="15"/>
          <p:cNvSpPr txBox="true"/>
          <p:nvPr/>
        </p:nvSpPr>
        <p:spPr>
          <a:xfrm rot="0">
            <a:off x="6719859" y="4492541"/>
            <a:ext cx="4848282" cy="467360"/>
          </a:xfrm>
          <a:prstGeom prst="rect">
            <a:avLst/>
          </a:prstGeom>
        </p:spPr>
        <p:txBody>
          <a:bodyPr anchor="t" rtlCol="false" tIns="0" lIns="0" bIns="0" rIns="0">
            <a:spAutoFit/>
          </a:bodyPr>
          <a:lstStyle/>
          <a:p>
            <a:pPr algn="l" marL="0" indent="0" lvl="0">
              <a:lnSpc>
                <a:spcPts val="3640"/>
              </a:lnSpc>
            </a:pPr>
            <a:r>
              <a:rPr lang="en-US" b="true" sz="2600">
                <a:solidFill>
                  <a:srgbClr val="F2ECE7"/>
                </a:solidFill>
                <a:latin typeface="Hagrid Ultra-Bold"/>
                <a:ea typeface="Hagrid Ultra-Bold"/>
                <a:cs typeface="Hagrid Ultra-Bold"/>
                <a:sym typeface="Hagrid Ultra-Bold"/>
              </a:rPr>
              <a:t>PLANEJAMEN</a:t>
            </a:r>
            <a:r>
              <a:rPr lang="en-US" b="true" sz="2600">
                <a:solidFill>
                  <a:srgbClr val="F2ECE7"/>
                </a:solidFill>
                <a:latin typeface="Hagrid Ultra-Bold"/>
                <a:ea typeface="Hagrid Ultra-Bold"/>
                <a:cs typeface="Hagrid Ultra-Bold"/>
                <a:sym typeface="Hagrid Ultra-Bold"/>
              </a:rPr>
              <a:t>TO </a:t>
            </a:r>
          </a:p>
        </p:txBody>
      </p:sp>
      <p:sp>
        <p:nvSpPr>
          <p:cNvPr name="TextBox 16" id="16"/>
          <p:cNvSpPr txBox="true"/>
          <p:nvPr/>
        </p:nvSpPr>
        <p:spPr>
          <a:xfrm rot="0">
            <a:off x="12406341" y="4288071"/>
            <a:ext cx="4847805" cy="943610"/>
          </a:xfrm>
          <a:prstGeom prst="rect">
            <a:avLst/>
          </a:prstGeom>
        </p:spPr>
        <p:txBody>
          <a:bodyPr anchor="t" rtlCol="false" tIns="0" lIns="0" bIns="0" rIns="0">
            <a:spAutoFit/>
          </a:bodyPr>
          <a:lstStyle/>
          <a:p>
            <a:pPr algn="l" marL="0" indent="0" lvl="0">
              <a:lnSpc>
                <a:spcPts val="3640"/>
              </a:lnSpc>
            </a:pPr>
            <a:r>
              <a:rPr lang="en-US" b="true" sz="2600">
                <a:solidFill>
                  <a:srgbClr val="F2ECE7"/>
                </a:solidFill>
                <a:latin typeface="Hagrid Ultra-Bold"/>
                <a:ea typeface="Hagrid Ultra-Bold"/>
                <a:cs typeface="Hagrid Ultra-Bold"/>
                <a:sym typeface="Hagrid Ultra-Bold"/>
              </a:rPr>
              <a:t>DESENVOLVIMENTO DO PROJETO</a:t>
            </a:r>
          </a:p>
        </p:txBody>
      </p:sp>
      <p:sp>
        <p:nvSpPr>
          <p:cNvPr name="TextBox 17" id="17"/>
          <p:cNvSpPr txBox="true"/>
          <p:nvPr/>
        </p:nvSpPr>
        <p:spPr>
          <a:xfrm rot="0">
            <a:off x="6719859" y="5145860"/>
            <a:ext cx="4848282" cy="1944370"/>
          </a:xfrm>
          <a:prstGeom prst="rect">
            <a:avLst/>
          </a:prstGeom>
        </p:spPr>
        <p:txBody>
          <a:bodyPr anchor="t" rtlCol="false" tIns="0" lIns="0" bIns="0" rIns="0">
            <a:spAutoFit/>
          </a:bodyPr>
          <a:lstStyle/>
          <a:p>
            <a:pPr algn="just">
              <a:lnSpc>
                <a:spcPts val="3080"/>
              </a:lnSpc>
            </a:pPr>
            <a:r>
              <a:rPr lang="en-US" sz="2200">
                <a:solidFill>
                  <a:srgbClr val="F2ECE7"/>
                </a:solidFill>
                <a:latin typeface="Klein"/>
                <a:ea typeface="Klein"/>
                <a:cs typeface="Klein"/>
                <a:sym typeface="Klein"/>
              </a:rPr>
              <a:t>o projeto consiste em uma levantamento de informações através de graficos, padrões, com a finalidade de escopo de desenvolvimento objetivo.</a:t>
            </a:r>
          </a:p>
        </p:txBody>
      </p:sp>
      <p:sp>
        <p:nvSpPr>
          <p:cNvPr name="TextBox 18" id="18"/>
          <p:cNvSpPr txBox="true"/>
          <p:nvPr/>
        </p:nvSpPr>
        <p:spPr>
          <a:xfrm rot="0">
            <a:off x="1028700" y="5145860"/>
            <a:ext cx="4848282" cy="2725420"/>
          </a:xfrm>
          <a:prstGeom prst="rect">
            <a:avLst/>
          </a:prstGeom>
        </p:spPr>
        <p:txBody>
          <a:bodyPr anchor="t" rtlCol="false" tIns="0" lIns="0" bIns="0" rIns="0">
            <a:spAutoFit/>
          </a:bodyPr>
          <a:lstStyle/>
          <a:p>
            <a:pPr algn="just">
              <a:lnSpc>
                <a:spcPts val="3080"/>
              </a:lnSpc>
            </a:pPr>
            <a:r>
              <a:rPr lang="en-US" sz="2200">
                <a:solidFill>
                  <a:srgbClr val="F2ECE7"/>
                </a:solidFill>
                <a:latin typeface="Klein"/>
                <a:ea typeface="Klein"/>
                <a:cs typeface="Klein"/>
                <a:sym typeface="Klein"/>
              </a:rPr>
              <a:t>Identificando o público e as áreas mais afetadas podemos entender o nivel de impacto roterizado   tendo um direcionamento em busca de um escopo para a formatção de um planejamento sólido.</a:t>
            </a:r>
          </a:p>
        </p:txBody>
      </p:sp>
      <p:sp>
        <p:nvSpPr>
          <p:cNvPr name="TextBox 19" id="19"/>
          <p:cNvSpPr txBox="true"/>
          <p:nvPr/>
        </p:nvSpPr>
        <p:spPr>
          <a:xfrm rot="0">
            <a:off x="12406341" y="5145860"/>
            <a:ext cx="4848282" cy="3506470"/>
          </a:xfrm>
          <a:prstGeom prst="rect">
            <a:avLst/>
          </a:prstGeom>
        </p:spPr>
        <p:txBody>
          <a:bodyPr anchor="t" rtlCol="false" tIns="0" lIns="0" bIns="0" rIns="0">
            <a:spAutoFit/>
          </a:bodyPr>
          <a:lstStyle/>
          <a:p>
            <a:pPr algn="just">
              <a:lnSpc>
                <a:spcPts val="3080"/>
              </a:lnSpc>
            </a:pPr>
            <a:r>
              <a:rPr lang="en-US" sz="2200">
                <a:solidFill>
                  <a:srgbClr val="F2ECE7"/>
                </a:solidFill>
                <a:latin typeface="Klein"/>
                <a:ea typeface="Klein"/>
                <a:cs typeface="Klein"/>
                <a:sym typeface="Klein"/>
              </a:rPr>
              <a:t>Um desenvolvimento baseado em python q se propõe a buscar padrão baseados em um banco de dados constantemente alimentado analisar as possíveis falhas, identificar os grupos mais vulneráveis e sugerir probabilidades ou solução de problemas.</a:t>
            </a:r>
          </a:p>
        </p:txBody>
      </p:sp>
      <p:sp>
        <p:nvSpPr>
          <p:cNvPr name="Freeform 20" id="20"/>
          <p:cNvSpPr/>
          <p:nvPr/>
        </p:nvSpPr>
        <p:spPr>
          <a:xfrm flipH="false" flipV="false" rot="0">
            <a:off x="14217441" y="543339"/>
            <a:ext cx="2840070" cy="975391"/>
          </a:xfrm>
          <a:custGeom>
            <a:avLst/>
            <a:gdLst/>
            <a:ahLst/>
            <a:cxnLst/>
            <a:rect r="r" b="b" t="t" l="l"/>
            <a:pathLst>
              <a:path h="975391" w="2840070">
                <a:moveTo>
                  <a:pt x="0" y="0"/>
                </a:moveTo>
                <a:lnTo>
                  <a:pt x="2840070" y="0"/>
                </a:lnTo>
                <a:lnTo>
                  <a:pt x="2840070" y="975391"/>
                </a:lnTo>
                <a:lnTo>
                  <a:pt x="0" y="975391"/>
                </a:lnTo>
                <a:lnTo>
                  <a:pt x="0" y="0"/>
                </a:lnTo>
                <a:close/>
              </a:path>
            </a:pathLst>
          </a:custGeom>
          <a:blipFill>
            <a:blip r:embed="rId2"/>
            <a:stretch>
              <a:fillRect l="0" t="-5994" r="0" b="-5994"/>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3B4B28"/>
        </a:solidFill>
      </p:bgPr>
    </p:bg>
    <p:spTree>
      <p:nvGrpSpPr>
        <p:cNvPr id="1" name=""/>
        <p:cNvGrpSpPr/>
        <p:nvPr/>
      </p:nvGrpSpPr>
      <p:grpSpPr>
        <a:xfrm>
          <a:off x="0" y="0"/>
          <a:ext cx="0" cy="0"/>
          <a:chOff x="0" y="0"/>
          <a:chExt cx="0" cy="0"/>
        </a:xfrm>
      </p:grpSpPr>
      <p:grpSp>
        <p:nvGrpSpPr>
          <p:cNvPr name="Group 2" id="2"/>
          <p:cNvGrpSpPr/>
          <p:nvPr/>
        </p:nvGrpSpPr>
        <p:grpSpPr>
          <a:xfrm rot="0">
            <a:off x="724944" y="538670"/>
            <a:ext cx="16838112" cy="980060"/>
            <a:chOff x="0" y="0"/>
            <a:chExt cx="4434729" cy="258123"/>
          </a:xfrm>
        </p:grpSpPr>
        <p:sp>
          <p:nvSpPr>
            <p:cNvPr name="Freeform 3" id="3"/>
            <p:cNvSpPr/>
            <p:nvPr/>
          </p:nvSpPr>
          <p:spPr>
            <a:xfrm flipH="false" flipV="false" rot="0">
              <a:off x="0" y="0"/>
              <a:ext cx="4434729" cy="258123"/>
            </a:xfrm>
            <a:custGeom>
              <a:avLst/>
              <a:gdLst/>
              <a:ahLst/>
              <a:cxnLst/>
              <a:rect r="r" b="b" t="t" l="l"/>
              <a:pathLst>
                <a:path h="258123" w="4434729">
                  <a:moveTo>
                    <a:pt x="13334" y="0"/>
                  </a:moveTo>
                  <a:lnTo>
                    <a:pt x="4421395" y="0"/>
                  </a:lnTo>
                  <a:cubicBezTo>
                    <a:pt x="4424931" y="0"/>
                    <a:pt x="4428323" y="1405"/>
                    <a:pt x="4430824" y="3905"/>
                  </a:cubicBezTo>
                  <a:cubicBezTo>
                    <a:pt x="4433324" y="6406"/>
                    <a:pt x="4434729" y="9797"/>
                    <a:pt x="4434729" y="13334"/>
                  </a:cubicBezTo>
                  <a:lnTo>
                    <a:pt x="4434729" y="244789"/>
                  </a:lnTo>
                  <a:cubicBezTo>
                    <a:pt x="4434729" y="248325"/>
                    <a:pt x="4433324" y="251717"/>
                    <a:pt x="4430824" y="254217"/>
                  </a:cubicBezTo>
                  <a:cubicBezTo>
                    <a:pt x="4428323" y="256718"/>
                    <a:pt x="4424931" y="258123"/>
                    <a:pt x="4421395" y="258123"/>
                  </a:cubicBezTo>
                  <a:lnTo>
                    <a:pt x="13334" y="258123"/>
                  </a:lnTo>
                  <a:cubicBezTo>
                    <a:pt x="9797" y="258123"/>
                    <a:pt x="6406" y="256718"/>
                    <a:pt x="3905" y="254217"/>
                  </a:cubicBezTo>
                  <a:cubicBezTo>
                    <a:pt x="1405" y="251717"/>
                    <a:pt x="0" y="248325"/>
                    <a:pt x="0" y="244789"/>
                  </a:cubicBezTo>
                  <a:lnTo>
                    <a:pt x="0" y="13334"/>
                  </a:lnTo>
                  <a:cubicBezTo>
                    <a:pt x="0" y="9797"/>
                    <a:pt x="1405" y="6406"/>
                    <a:pt x="3905" y="3905"/>
                  </a:cubicBezTo>
                  <a:cubicBezTo>
                    <a:pt x="6406" y="1405"/>
                    <a:pt x="9797" y="0"/>
                    <a:pt x="13334" y="0"/>
                  </a:cubicBezTo>
                  <a:close/>
                </a:path>
              </a:pathLst>
            </a:custGeom>
            <a:solidFill>
              <a:srgbClr val="F2ECE7"/>
            </a:solidFill>
          </p:spPr>
        </p:sp>
        <p:sp>
          <p:nvSpPr>
            <p:cNvPr name="TextBox 4" id="4"/>
            <p:cNvSpPr txBox="true"/>
            <p:nvPr/>
          </p:nvSpPr>
          <p:spPr>
            <a:xfrm>
              <a:off x="0" y="-47625"/>
              <a:ext cx="4434729" cy="30574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4980334"/>
            <a:ext cx="18288000" cy="5306666"/>
            <a:chOff x="0" y="0"/>
            <a:chExt cx="2871896" cy="833344"/>
          </a:xfrm>
        </p:grpSpPr>
        <p:sp>
          <p:nvSpPr>
            <p:cNvPr name="Freeform 6" id="6"/>
            <p:cNvSpPr/>
            <p:nvPr/>
          </p:nvSpPr>
          <p:spPr>
            <a:xfrm flipH="true" flipV="false" rot="0">
              <a:off x="0" y="0"/>
              <a:ext cx="2871896" cy="833344"/>
            </a:xfrm>
            <a:custGeom>
              <a:avLst/>
              <a:gdLst/>
              <a:ahLst/>
              <a:cxnLst/>
              <a:rect r="r" b="b" t="t" l="l"/>
              <a:pathLst>
                <a:path h="833344" w="2871896">
                  <a:moveTo>
                    <a:pt x="2871896" y="0"/>
                  </a:moveTo>
                  <a:lnTo>
                    <a:pt x="0" y="0"/>
                  </a:lnTo>
                  <a:lnTo>
                    <a:pt x="0" y="833344"/>
                  </a:lnTo>
                  <a:lnTo>
                    <a:pt x="2871896" y="833344"/>
                  </a:lnTo>
                  <a:close/>
                </a:path>
              </a:pathLst>
            </a:custGeom>
            <a:solidFill>
              <a:srgbClr val="000000">
                <a:alpha val="0"/>
              </a:srgbClr>
            </a:solidFill>
            <a:ln w="12700">
              <a:solidFill>
                <a:srgbClr val="000000"/>
              </a:solidFill>
            </a:ln>
          </p:spPr>
        </p:sp>
      </p:grpSp>
      <p:grpSp>
        <p:nvGrpSpPr>
          <p:cNvPr name="Group 7" id="7"/>
          <p:cNvGrpSpPr/>
          <p:nvPr/>
        </p:nvGrpSpPr>
        <p:grpSpPr>
          <a:xfrm rot="0">
            <a:off x="0" y="9588776"/>
            <a:ext cx="18288000" cy="698224"/>
            <a:chOff x="0" y="0"/>
            <a:chExt cx="4816593" cy="183894"/>
          </a:xfrm>
        </p:grpSpPr>
        <p:sp>
          <p:nvSpPr>
            <p:cNvPr name="Freeform 8" id="8"/>
            <p:cNvSpPr/>
            <p:nvPr/>
          </p:nvSpPr>
          <p:spPr>
            <a:xfrm flipH="false" flipV="false" rot="0">
              <a:off x="0" y="0"/>
              <a:ext cx="4816592" cy="183894"/>
            </a:xfrm>
            <a:custGeom>
              <a:avLst/>
              <a:gdLst/>
              <a:ahLst/>
              <a:cxnLst/>
              <a:rect r="r" b="b" t="t" l="l"/>
              <a:pathLst>
                <a:path h="183894" w="4816592">
                  <a:moveTo>
                    <a:pt x="0" y="0"/>
                  </a:moveTo>
                  <a:lnTo>
                    <a:pt x="4816592" y="0"/>
                  </a:lnTo>
                  <a:lnTo>
                    <a:pt x="4816592" y="183894"/>
                  </a:lnTo>
                  <a:lnTo>
                    <a:pt x="0" y="183894"/>
                  </a:lnTo>
                  <a:close/>
                </a:path>
              </a:pathLst>
            </a:custGeom>
            <a:solidFill>
              <a:srgbClr val="F2ECE7"/>
            </a:solidFill>
          </p:spPr>
        </p:sp>
        <p:sp>
          <p:nvSpPr>
            <p:cNvPr name="TextBox 9" id="9"/>
            <p:cNvSpPr txBox="true"/>
            <p:nvPr/>
          </p:nvSpPr>
          <p:spPr>
            <a:xfrm>
              <a:off x="0" y="-57150"/>
              <a:ext cx="4816593" cy="241044"/>
            </a:xfrm>
            <a:prstGeom prst="rect">
              <a:avLst/>
            </a:prstGeom>
          </p:spPr>
          <p:txBody>
            <a:bodyPr anchor="ctr" rtlCol="false" tIns="50800" lIns="50800" bIns="50800" rIns="50800"/>
            <a:lstStyle/>
            <a:p>
              <a:pPr algn="ctr">
                <a:lnSpc>
                  <a:spcPts val="3431"/>
                </a:lnSpc>
              </a:pPr>
            </a:p>
          </p:txBody>
        </p:sp>
      </p:grpSp>
      <p:sp>
        <p:nvSpPr>
          <p:cNvPr name="Freeform 10" id="10"/>
          <p:cNvSpPr/>
          <p:nvPr/>
        </p:nvSpPr>
        <p:spPr>
          <a:xfrm flipH="false" flipV="false" rot="0">
            <a:off x="1028700" y="693341"/>
            <a:ext cx="613599" cy="646540"/>
          </a:xfrm>
          <a:custGeom>
            <a:avLst/>
            <a:gdLst/>
            <a:ahLst/>
            <a:cxnLst/>
            <a:rect r="r" b="b" t="t" l="l"/>
            <a:pathLst>
              <a:path h="646540" w="613599">
                <a:moveTo>
                  <a:pt x="0" y="0"/>
                </a:moveTo>
                <a:lnTo>
                  <a:pt x="613599" y="0"/>
                </a:lnTo>
                <a:lnTo>
                  <a:pt x="613599" y="646539"/>
                </a:lnTo>
                <a:lnTo>
                  <a:pt x="0" y="6465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11" id="11"/>
          <p:cNvSpPr/>
          <p:nvPr/>
        </p:nvSpPr>
        <p:spPr>
          <a:xfrm flipV="true">
            <a:off x="1028700" y="9258300"/>
            <a:ext cx="16230600" cy="0"/>
          </a:xfrm>
          <a:prstGeom prst="line">
            <a:avLst/>
          </a:prstGeom>
          <a:ln cap="flat" w="38100">
            <a:solidFill>
              <a:srgbClr val="F2ECE7"/>
            </a:solidFill>
            <a:prstDash val="solid"/>
            <a:headEnd type="none" len="sm" w="sm"/>
            <a:tailEnd type="none" len="sm" w="sm"/>
          </a:ln>
        </p:spPr>
      </p:sp>
      <p:sp>
        <p:nvSpPr>
          <p:cNvPr name="Freeform 12" id="12"/>
          <p:cNvSpPr/>
          <p:nvPr/>
        </p:nvSpPr>
        <p:spPr>
          <a:xfrm flipH="false" flipV="false" rot="0">
            <a:off x="14217441" y="543339"/>
            <a:ext cx="2840070" cy="975391"/>
          </a:xfrm>
          <a:custGeom>
            <a:avLst/>
            <a:gdLst/>
            <a:ahLst/>
            <a:cxnLst/>
            <a:rect r="r" b="b" t="t" l="l"/>
            <a:pathLst>
              <a:path h="975391" w="2840070">
                <a:moveTo>
                  <a:pt x="0" y="0"/>
                </a:moveTo>
                <a:lnTo>
                  <a:pt x="2840070" y="0"/>
                </a:lnTo>
                <a:lnTo>
                  <a:pt x="2840070" y="975391"/>
                </a:lnTo>
                <a:lnTo>
                  <a:pt x="0" y="975391"/>
                </a:lnTo>
                <a:lnTo>
                  <a:pt x="0" y="0"/>
                </a:lnTo>
                <a:close/>
              </a:path>
            </a:pathLst>
          </a:custGeom>
          <a:blipFill>
            <a:blip r:embed="rId4"/>
            <a:stretch>
              <a:fillRect l="0" t="-5994" r="0" b="-5994"/>
            </a:stretch>
          </a:blipFill>
        </p:spPr>
      </p:sp>
      <p:sp>
        <p:nvSpPr>
          <p:cNvPr name="Freeform 13" id="13"/>
          <p:cNvSpPr/>
          <p:nvPr/>
        </p:nvSpPr>
        <p:spPr>
          <a:xfrm flipH="false" flipV="false" rot="0">
            <a:off x="0" y="4698932"/>
            <a:ext cx="18288000" cy="4891466"/>
          </a:xfrm>
          <a:custGeom>
            <a:avLst/>
            <a:gdLst/>
            <a:ahLst/>
            <a:cxnLst/>
            <a:rect r="r" b="b" t="t" l="l"/>
            <a:pathLst>
              <a:path h="4891466" w="18288000">
                <a:moveTo>
                  <a:pt x="0" y="0"/>
                </a:moveTo>
                <a:lnTo>
                  <a:pt x="18288000" y="0"/>
                </a:lnTo>
                <a:lnTo>
                  <a:pt x="18288000" y="4891466"/>
                </a:lnTo>
                <a:lnTo>
                  <a:pt x="0" y="4891466"/>
                </a:lnTo>
                <a:lnTo>
                  <a:pt x="0" y="0"/>
                </a:lnTo>
                <a:close/>
              </a:path>
            </a:pathLst>
          </a:custGeom>
          <a:blipFill>
            <a:blip r:embed="rId5"/>
            <a:stretch>
              <a:fillRect l="0" t="-70605" r="0" b="-70605"/>
            </a:stretch>
          </a:blipFill>
        </p:spPr>
      </p:sp>
      <p:sp>
        <p:nvSpPr>
          <p:cNvPr name="TextBox 14" id="14"/>
          <p:cNvSpPr txBox="true"/>
          <p:nvPr/>
        </p:nvSpPr>
        <p:spPr>
          <a:xfrm rot="0">
            <a:off x="1882953" y="782955"/>
            <a:ext cx="6212394" cy="507365"/>
          </a:xfrm>
          <a:prstGeom prst="rect">
            <a:avLst/>
          </a:prstGeom>
        </p:spPr>
        <p:txBody>
          <a:bodyPr anchor="t" rtlCol="false" tIns="0" lIns="0" bIns="0" rIns="0">
            <a:spAutoFit/>
          </a:bodyPr>
          <a:lstStyle/>
          <a:p>
            <a:pPr algn="l" marL="0" indent="0" lvl="0">
              <a:lnSpc>
                <a:spcPts val="4059"/>
              </a:lnSpc>
              <a:spcBef>
                <a:spcPct val="0"/>
              </a:spcBef>
            </a:pPr>
            <a:r>
              <a:rPr lang="en-US" b="true" sz="2899">
                <a:solidFill>
                  <a:srgbClr val="3B4B28"/>
                </a:solidFill>
                <a:latin typeface="Klein Bold"/>
                <a:ea typeface="Klein Bold"/>
                <a:cs typeface="Klein Bold"/>
                <a:sym typeface="Klein Bold"/>
              </a:rPr>
              <a:t>1 - DIAGNÓSTICO E TEORIZAÇÃO </a:t>
            </a:r>
          </a:p>
        </p:txBody>
      </p:sp>
      <p:sp>
        <p:nvSpPr>
          <p:cNvPr name="TextBox 15" id="15"/>
          <p:cNvSpPr txBox="true"/>
          <p:nvPr/>
        </p:nvSpPr>
        <p:spPr>
          <a:xfrm rot="0">
            <a:off x="1028700" y="2150119"/>
            <a:ext cx="7587836" cy="2249190"/>
          </a:xfrm>
          <a:prstGeom prst="rect">
            <a:avLst/>
          </a:prstGeom>
        </p:spPr>
        <p:txBody>
          <a:bodyPr anchor="t" rtlCol="false" tIns="0" lIns="0" bIns="0" rIns="0">
            <a:spAutoFit/>
          </a:bodyPr>
          <a:lstStyle/>
          <a:p>
            <a:pPr algn="l" marL="0" indent="0" lvl="0">
              <a:lnSpc>
                <a:spcPts val="5886"/>
              </a:lnSpc>
            </a:pPr>
            <a:r>
              <a:rPr lang="en-US" sz="5351" spc="-107">
                <a:solidFill>
                  <a:srgbClr val="F2ECE7"/>
                </a:solidFill>
                <a:latin typeface="Hagrid"/>
                <a:ea typeface="Hagrid"/>
                <a:cs typeface="Hagrid"/>
                <a:sym typeface="Hagrid"/>
              </a:rPr>
              <a:t>Principais vítimas e problemáticas imediátas</a:t>
            </a:r>
          </a:p>
        </p:txBody>
      </p:sp>
      <p:sp>
        <p:nvSpPr>
          <p:cNvPr name="TextBox 16" id="16"/>
          <p:cNvSpPr txBox="true"/>
          <p:nvPr/>
        </p:nvSpPr>
        <p:spPr>
          <a:xfrm rot="0">
            <a:off x="1028700" y="6352572"/>
            <a:ext cx="10451014" cy="591820"/>
          </a:xfrm>
          <a:prstGeom prst="rect">
            <a:avLst/>
          </a:prstGeom>
        </p:spPr>
        <p:txBody>
          <a:bodyPr anchor="t" rtlCol="false" tIns="0" lIns="0" bIns="0" rIns="0">
            <a:spAutoFit/>
          </a:bodyPr>
          <a:lstStyle/>
          <a:p>
            <a:pPr algn="l">
              <a:lnSpc>
                <a:spcPts val="4640"/>
              </a:lnSpc>
            </a:pPr>
            <a:r>
              <a:rPr lang="en-US" sz="4000">
                <a:solidFill>
                  <a:srgbClr val="F2ECE7"/>
                </a:solidFill>
                <a:latin typeface="Hagrid"/>
                <a:ea typeface="Hagrid"/>
                <a:cs typeface="Hagrid"/>
                <a:sym typeface="Hagrid"/>
              </a:rPr>
              <a:t>PROBLEMÁTICAS DE PRIMERO PLANO</a:t>
            </a:r>
          </a:p>
        </p:txBody>
      </p:sp>
      <p:sp>
        <p:nvSpPr>
          <p:cNvPr name="TextBox 17" id="17"/>
          <p:cNvSpPr txBox="true"/>
          <p:nvPr/>
        </p:nvSpPr>
        <p:spPr>
          <a:xfrm rot="0">
            <a:off x="8788534" y="1769139"/>
            <a:ext cx="8470766" cy="3115945"/>
          </a:xfrm>
          <a:prstGeom prst="rect">
            <a:avLst/>
          </a:prstGeom>
        </p:spPr>
        <p:txBody>
          <a:bodyPr anchor="t" rtlCol="false" tIns="0" lIns="0" bIns="0" rIns="0">
            <a:spAutoFit/>
          </a:bodyPr>
          <a:lstStyle/>
          <a:p>
            <a:pPr algn="just">
              <a:lnSpc>
                <a:spcPts val="3080"/>
              </a:lnSpc>
            </a:pPr>
            <a:r>
              <a:rPr lang="en-US" sz="2200">
                <a:solidFill>
                  <a:srgbClr val="F2ECE7"/>
                </a:solidFill>
                <a:latin typeface="Klein"/>
                <a:ea typeface="Klein"/>
                <a:cs typeface="Klein"/>
                <a:sym typeface="Klein"/>
              </a:rPr>
              <a:t>Visto que as principais zonas de risco são urbana onde se localizam as fábricas,identificamos os locais que requer um atençãso maior. Ao que se refere as vítimas das poluições podemos afirmar que os pricipais são de zonas de riscos, como: grávidas, idoso, crianças ou portadores de comorbidades devido influencias na saúde como dificuldades respiratórias, infecções pulmonáres, entre outros.</a:t>
            </a:r>
          </a:p>
        </p:txBody>
      </p:sp>
      <p:sp>
        <p:nvSpPr>
          <p:cNvPr name="TextBox 18" id="18"/>
          <p:cNvSpPr txBox="true"/>
          <p:nvPr/>
        </p:nvSpPr>
        <p:spPr>
          <a:xfrm rot="0">
            <a:off x="1028700" y="7097040"/>
            <a:ext cx="16230600" cy="1553845"/>
          </a:xfrm>
          <a:prstGeom prst="rect">
            <a:avLst/>
          </a:prstGeom>
        </p:spPr>
        <p:txBody>
          <a:bodyPr anchor="t" rtlCol="false" tIns="0" lIns="0" bIns="0" rIns="0">
            <a:spAutoFit/>
          </a:bodyPr>
          <a:lstStyle/>
          <a:p>
            <a:pPr algn="just">
              <a:lnSpc>
                <a:spcPts val="3080"/>
              </a:lnSpc>
            </a:pPr>
            <a:r>
              <a:rPr lang="en-US" sz="2200">
                <a:solidFill>
                  <a:srgbClr val="F2ECE7"/>
                </a:solidFill>
                <a:latin typeface="Klein"/>
                <a:ea typeface="Klein"/>
                <a:cs typeface="Klein"/>
                <a:sym typeface="Klein"/>
              </a:rPr>
              <a:t>Mas de que forma essas problemáticas podem se dar? Através das uzinas e fábricas, falta de concientização da própria população, onde a mesma sofre com as consequências dos seus atos, sendo assim podemos identificas dois dos problemas que mais contribuem para a poluição do ar, onde por efeitos dominó tem problemas catastróficos a curto, médio e longo prazo.</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3B4B28"/>
        </a:solidFill>
      </p:bgPr>
    </p:bg>
    <p:spTree>
      <p:nvGrpSpPr>
        <p:cNvPr id="1" name=""/>
        <p:cNvGrpSpPr/>
        <p:nvPr/>
      </p:nvGrpSpPr>
      <p:grpSpPr>
        <a:xfrm>
          <a:off x="0" y="0"/>
          <a:ext cx="0" cy="0"/>
          <a:chOff x="0" y="0"/>
          <a:chExt cx="0" cy="0"/>
        </a:xfrm>
      </p:grpSpPr>
      <p:grpSp>
        <p:nvGrpSpPr>
          <p:cNvPr name="Group 2" id="2"/>
          <p:cNvGrpSpPr/>
          <p:nvPr/>
        </p:nvGrpSpPr>
        <p:grpSpPr>
          <a:xfrm rot="0">
            <a:off x="724944" y="538670"/>
            <a:ext cx="16838112" cy="980060"/>
            <a:chOff x="0" y="0"/>
            <a:chExt cx="4434729" cy="258123"/>
          </a:xfrm>
        </p:grpSpPr>
        <p:sp>
          <p:nvSpPr>
            <p:cNvPr name="Freeform 3" id="3"/>
            <p:cNvSpPr/>
            <p:nvPr/>
          </p:nvSpPr>
          <p:spPr>
            <a:xfrm flipH="false" flipV="false" rot="0">
              <a:off x="0" y="0"/>
              <a:ext cx="4434729" cy="258123"/>
            </a:xfrm>
            <a:custGeom>
              <a:avLst/>
              <a:gdLst/>
              <a:ahLst/>
              <a:cxnLst/>
              <a:rect r="r" b="b" t="t" l="l"/>
              <a:pathLst>
                <a:path h="258123" w="4434729">
                  <a:moveTo>
                    <a:pt x="13334" y="0"/>
                  </a:moveTo>
                  <a:lnTo>
                    <a:pt x="4421395" y="0"/>
                  </a:lnTo>
                  <a:cubicBezTo>
                    <a:pt x="4424931" y="0"/>
                    <a:pt x="4428323" y="1405"/>
                    <a:pt x="4430824" y="3905"/>
                  </a:cubicBezTo>
                  <a:cubicBezTo>
                    <a:pt x="4433324" y="6406"/>
                    <a:pt x="4434729" y="9797"/>
                    <a:pt x="4434729" y="13334"/>
                  </a:cubicBezTo>
                  <a:lnTo>
                    <a:pt x="4434729" y="244789"/>
                  </a:lnTo>
                  <a:cubicBezTo>
                    <a:pt x="4434729" y="248325"/>
                    <a:pt x="4433324" y="251717"/>
                    <a:pt x="4430824" y="254217"/>
                  </a:cubicBezTo>
                  <a:cubicBezTo>
                    <a:pt x="4428323" y="256718"/>
                    <a:pt x="4424931" y="258123"/>
                    <a:pt x="4421395" y="258123"/>
                  </a:cubicBezTo>
                  <a:lnTo>
                    <a:pt x="13334" y="258123"/>
                  </a:lnTo>
                  <a:cubicBezTo>
                    <a:pt x="9797" y="258123"/>
                    <a:pt x="6406" y="256718"/>
                    <a:pt x="3905" y="254217"/>
                  </a:cubicBezTo>
                  <a:cubicBezTo>
                    <a:pt x="1405" y="251717"/>
                    <a:pt x="0" y="248325"/>
                    <a:pt x="0" y="244789"/>
                  </a:cubicBezTo>
                  <a:lnTo>
                    <a:pt x="0" y="13334"/>
                  </a:lnTo>
                  <a:cubicBezTo>
                    <a:pt x="0" y="9797"/>
                    <a:pt x="1405" y="6406"/>
                    <a:pt x="3905" y="3905"/>
                  </a:cubicBezTo>
                  <a:cubicBezTo>
                    <a:pt x="6406" y="1405"/>
                    <a:pt x="9797" y="0"/>
                    <a:pt x="13334" y="0"/>
                  </a:cubicBezTo>
                  <a:close/>
                </a:path>
              </a:pathLst>
            </a:custGeom>
            <a:solidFill>
              <a:srgbClr val="F2ECE7"/>
            </a:solidFill>
          </p:spPr>
        </p:sp>
        <p:sp>
          <p:nvSpPr>
            <p:cNvPr name="TextBox 4" id="4"/>
            <p:cNvSpPr txBox="true"/>
            <p:nvPr/>
          </p:nvSpPr>
          <p:spPr>
            <a:xfrm>
              <a:off x="0" y="-47625"/>
              <a:ext cx="4434729" cy="30574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9588776"/>
            <a:ext cx="18288000" cy="698224"/>
            <a:chOff x="0" y="0"/>
            <a:chExt cx="4816593" cy="183894"/>
          </a:xfrm>
        </p:grpSpPr>
        <p:sp>
          <p:nvSpPr>
            <p:cNvPr name="Freeform 6" id="6"/>
            <p:cNvSpPr/>
            <p:nvPr/>
          </p:nvSpPr>
          <p:spPr>
            <a:xfrm flipH="false" flipV="false" rot="0">
              <a:off x="0" y="0"/>
              <a:ext cx="4816592" cy="183894"/>
            </a:xfrm>
            <a:custGeom>
              <a:avLst/>
              <a:gdLst/>
              <a:ahLst/>
              <a:cxnLst/>
              <a:rect r="r" b="b" t="t" l="l"/>
              <a:pathLst>
                <a:path h="183894" w="4816592">
                  <a:moveTo>
                    <a:pt x="0" y="0"/>
                  </a:moveTo>
                  <a:lnTo>
                    <a:pt x="4816592" y="0"/>
                  </a:lnTo>
                  <a:lnTo>
                    <a:pt x="4816592" y="183894"/>
                  </a:lnTo>
                  <a:lnTo>
                    <a:pt x="0" y="183894"/>
                  </a:lnTo>
                  <a:close/>
                </a:path>
              </a:pathLst>
            </a:custGeom>
            <a:solidFill>
              <a:srgbClr val="F2ECE7"/>
            </a:solidFill>
          </p:spPr>
        </p:sp>
        <p:sp>
          <p:nvSpPr>
            <p:cNvPr name="TextBox 7" id="7"/>
            <p:cNvSpPr txBox="true"/>
            <p:nvPr/>
          </p:nvSpPr>
          <p:spPr>
            <a:xfrm>
              <a:off x="0" y="-57150"/>
              <a:ext cx="4816593" cy="241044"/>
            </a:xfrm>
            <a:prstGeom prst="rect">
              <a:avLst/>
            </a:prstGeom>
          </p:spPr>
          <p:txBody>
            <a:bodyPr anchor="ctr" rtlCol="false" tIns="50800" lIns="50800" bIns="50800" rIns="50800"/>
            <a:lstStyle/>
            <a:p>
              <a:pPr algn="ctr">
                <a:lnSpc>
                  <a:spcPts val="3431"/>
                </a:lnSpc>
              </a:pPr>
            </a:p>
          </p:txBody>
        </p:sp>
      </p:grpSp>
      <p:sp>
        <p:nvSpPr>
          <p:cNvPr name="Freeform 8" id="8"/>
          <p:cNvSpPr/>
          <p:nvPr/>
        </p:nvSpPr>
        <p:spPr>
          <a:xfrm flipH="false" flipV="false" rot="0">
            <a:off x="1028700" y="693341"/>
            <a:ext cx="613599" cy="646540"/>
          </a:xfrm>
          <a:custGeom>
            <a:avLst/>
            <a:gdLst/>
            <a:ahLst/>
            <a:cxnLst/>
            <a:rect r="r" b="b" t="t" l="l"/>
            <a:pathLst>
              <a:path h="646540" w="613599">
                <a:moveTo>
                  <a:pt x="0" y="0"/>
                </a:moveTo>
                <a:lnTo>
                  <a:pt x="613599" y="0"/>
                </a:lnTo>
                <a:lnTo>
                  <a:pt x="613599" y="646539"/>
                </a:lnTo>
                <a:lnTo>
                  <a:pt x="0" y="6465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9" id="9"/>
          <p:cNvSpPr/>
          <p:nvPr/>
        </p:nvSpPr>
        <p:spPr>
          <a:xfrm flipV="true">
            <a:off x="1028700" y="9258300"/>
            <a:ext cx="16230600" cy="0"/>
          </a:xfrm>
          <a:prstGeom prst="line">
            <a:avLst/>
          </a:prstGeom>
          <a:ln cap="flat" w="38100">
            <a:solidFill>
              <a:srgbClr val="F2ECE7"/>
            </a:solidFill>
            <a:prstDash val="solid"/>
            <a:headEnd type="none" len="sm" w="sm"/>
            <a:tailEnd type="none" len="sm" w="sm"/>
          </a:ln>
        </p:spPr>
      </p:sp>
      <p:sp>
        <p:nvSpPr>
          <p:cNvPr name="Freeform 10" id="10"/>
          <p:cNvSpPr/>
          <p:nvPr/>
        </p:nvSpPr>
        <p:spPr>
          <a:xfrm flipH="false" flipV="false" rot="0">
            <a:off x="14226966" y="543339"/>
            <a:ext cx="2840070" cy="975391"/>
          </a:xfrm>
          <a:custGeom>
            <a:avLst/>
            <a:gdLst/>
            <a:ahLst/>
            <a:cxnLst/>
            <a:rect r="r" b="b" t="t" l="l"/>
            <a:pathLst>
              <a:path h="975391" w="2840070">
                <a:moveTo>
                  <a:pt x="0" y="0"/>
                </a:moveTo>
                <a:lnTo>
                  <a:pt x="2840070" y="0"/>
                </a:lnTo>
                <a:lnTo>
                  <a:pt x="2840070" y="975391"/>
                </a:lnTo>
                <a:lnTo>
                  <a:pt x="0" y="975391"/>
                </a:lnTo>
                <a:lnTo>
                  <a:pt x="0" y="0"/>
                </a:lnTo>
                <a:close/>
              </a:path>
            </a:pathLst>
          </a:custGeom>
          <a:blipFill>
            <a:blip r:embed="rId4"/>
            <a:stretch>
              <a:fillRect l="0" t="-5994" r="0" b="-5994"/>
            </a:stretch>
          </a:blipFill>
        </p:spPr>
      </p:sp>
      <p:sp>
        <p:nvSpPr>
          <p:cNvPr name="Freeform 11" id="11"/>
          <p:cNvSpPr/>
          <p:nvPr/>
        </p:nvSpPr>
        <p:spPr>
          <a:xfrm flipH="false" flipV="false" rot="0">
            <a:off x="9738653" y="1456890"/>
            <a:ext cx="7824403" cy="3830413"/>
          </a:xfrm>
          <a:custGeom>
            <a:avLst/>
            <a:gdLst/>
            <a:ahLst/>
            <a:cxnLst/>
            <a:rect r="r" b="b" t="t" l="l"/>
            <a:pathLst>
              <a:path h="3830413" w="7824403">
                <a:moveTo>
                  <a:pt x="0" y="0"/>
                </a:moveTo>
                <a:lnTo>
                  <a:pt x="7824403" y="0"/>
                </a:lnTo>
                <a:lnTo>
                  <a:pt x="7824403" y="3830413"/>
                </a:lnTo>
                <a:lnTo>
                  <a:pt x="0" y="3830413"/>
                </a:lnTo>
                <a:lnTo>
                  <a:pt x="0" y="0"/>
                </a:lnTo>
                <a:close/>
              </a:path>
            </a:pathLst>
          </a:custGeom>
          <a:blipFill>
            <a:blip r:embed="rId5"/>
            <a:stretch>
              <a:fillRect l="0" t="0" r="0" b="0"/>
            </a:stretch>
          </a:blipFill>
        </p:spPr>
      </p:sp>
      <p:sp>
        <p:nvSpPr>
          <p:cNvPr name="Freeform 12" id="12"/>
          <p:cNvSpPr/>
          <p:nvPr/>
        </p:nvSpPr>
        <p:spPr>
          <a:xfrm flipH="false" flipV="false" rot="0">
            <a:off x="10188765" y="5449601"/>
            <a:ext cx="7374291" cy="4336260"/>
          </a:xfrm>
          <a:custGeom>
            <a:avLst/>
            <a:gdLst/>
            <a:ahLst/>
            <a:cxnLst/>
            <a:rect r="r" b="b" t="t" l="l"/>
            <a:pathLst>
              <a:path h="4336260" w="7374291">
                <a:moveTo>
                  <a:pt x="0" y="0"/>
                </a:moveTo>
                <a:lnTo>
                  <a:pt x="7374291" y="0"/>
                </a:lnTo>
                <a:lnTo>
                  <a:pt x="7374291" y="4336260"/>
                </a:lnTo>
                <a:lnTo>
                  <a:pt x="0" y="4336260"/>
                </a:lnTo>
                <a:lnTo>
                  <a:pt x="0" y="0"/>
                </a:lnTo>
                <a:close/>
              </a:path>
            </a:pathLst>
          </a:custGeom>
          <a:blipFill>
            <a:blip r:embed="rId6"/>
            <a:stretch>
              <a:fillRect l="0" t="0" r="0" b="0"/>
            </a:stretch>
          </a:blipFill>
        </p:spPr>
      </p:sp>
      <p:sp>
        <p:nvSpPr>
          <p:cNvPr name="TextBox 13" id="13"/>
          <p:cNvSpPr txBox="true"/>
          <p:nvPr/>
        </p:nvSpPr>
        <p:spPr>
          <a:xfrm rot="0">
            <a:off x="547430" y="1723805"/>
            <a:ext cx="7376747" cy="2987167"/>
          </a:xfrm>
          <a:prstGeom prst="rect">
            <a:avLst/>
          </a:prstGeom>
        </p:spPr>
        <p:txBody>
          <a:bodyPr anchor="t" rtlCol="false" tIns="0" lIns="0" bIns="0" rIns="0">
            <a:spAutoFit/>
          </a:bodyPr>
          <a:lstStyle/>
          <a:p>
            <a:pPr algn="l" marL="0" indent="0" lvl="0">
              <a:lnSpc>
                <a:spcPts val="5875"/>
              </a:lnSpc>
            </a:pPr>
            <a:r>
              <a:rPr lang="en-US" sz="5341" spc="-106">
                <a:solidFill>
                  <a:srgbClr val="F2ECE7"/>
                </a:solidFill>
                <a:latin typeface="Hagrid"/>
                <a:ea typeface="Hagrid"/>
                <a:cs typeface="Hagrid"/>
                <a:sym typeface="Hagrid"/>
              </a:rPr>
              <a:t>QUAIS MEDIDAS TOMAR PARA UMA SOLUÇÃO MAIS IMEDIATA?</a:t>
            </a:r>
          </a:p>
        </p:txBody>
      </p:sp>
      <p:sp>
        <p:nvSpPr>
          <p:cNvPr name="TextBox 14" id="14"/>
          <p:cNvSpPr txBox="true"/>
          <p:nvPr/>
        </p:nvSpPr>
        <p:spPr>
          <a:xfrm rot="0">
            <a:off x="547430" y="5063397"/>
            <a:ext cx="7547918" cy="3115945"/>
          </a:xfrm>
          <a:prstGeom prst="rect">
            <a:avLst/>
          </a:prstGeom>
        </p:spPr>
        <p:txBody>
          <a:bodyPr anchor="t" rtlCol="false" tIns="0" lIns="0" bIns="0" rIns="0">
            <a:spAutoFit/>
          </a:bodyPr>
          <a:lstStyle/>
          <a:p>
            <a:pPr algn="just">
              <a:lnSpc>
                <a:spcPts val="3080"/>
              </a:lnSpc>
            </a:pPr>
            <a:r>
              <a:rPr lang="en-US" sz="2200">
                <a:solidFill>
                  <a:srgbClr val="F2ECE7"/>
                </a:solidFill>
                <a:latin typeface="Klein"/>
                <a:ea typeface="Klein"/>
                <a:cs typeface="Klein"/>
                <a:sym typeface="Klein"/>
              </a:rPr>
              <a:t>Observando assim as informações ao lado, podemos notar que os problemas a curto e médio podem ser solucionadas com monitoramento da qualidade do ar, devemos em primeiro ponto validar a qualidade de vida das pessoas, assim podemos monitorar áreas com mais qualidades de ar e áreas com maior risco de vida, esse desfecho é garantido pela CPRH garantindo a quanlidade de Pernambuco.</a:t>
            </a:r>
          </a:p>
        </p:txBody>
      </p:sp>
      <p:sp>
        <p:nvSpPr>
          <p:cNvPr name="TextBox 15" id="15"/>
          <p:cNvSpPr txBox="true"/>
          <p:nvPr/>
        </p:nvSpPr>
        <p:spPr>
          <a:xfrm rot="0">
            <a:off x="1882953" y="782955"/>
            <a:ext cx="6212394" cy="507365"/>
          </a:xfrm>
          <a:prstGeom prst="rect">
            <a:avLst/>
          </a:prstGeom>
        </p:spPr>
        <p:txBody>
          <a:bodyPr anchor="t" rtlCol="false" tIns="0" lIns="0" bIns="0" rIns="0">
            <a:spAutoFit/>
          </a:bodyPr>
          <a:lstStyle/>
          <a:p>
            <a:pPr algn="l" marL="0" indent="0" lvl="0">
              <a:lnSpc>
                <a:spcPts val="4059"/>
              </a:lnSpc>
              <a:spcBef>
                <a:spcPct val="0"/>
              </a:spcBef>
            </a:pPr>
            <a:r>
              <a:rPr lang="en-US" b="true" sz="2899">
                <a:solidFill>
                  <a:srgbClr val="3B4B28"/>
                </a:solidFill>
                <a:latin typeface="Klein Bold"/>
                <a:ea typeface="Klein Bold"/>
                <a:cs typeface="Klein Bold"/>
                <a:sym typeface="Klein Bold"/>
              </a:rPr>
              <a:t>1 - DIAGNÓSTICO E TEORIZAÇÃO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B4B28"/>
        </a:solidFill>
      </p:bgPr>
    </p:bg>
    <p:spTree>
      <p:nvGrpSpPr>
        <p:cNvPr id="1" name=""/>
        <p:cNvGrpSpPr/>
        <p:nvPr/>
      </p:nvGrpSpPr>
      <p:grpSpPr>
        <a:xfrm>
          <a:off x="0" y="0"/>
          <a:ext cx="0" cy="0"/>
          <a:chOff x="0" y="0"/>
          <a:chExt cx="0" cy="0"/>
        </a:xfrm>
      </p:grpSpPr>
      <p:grpSp>
        <p:nvGrpSpPr>
          <p:cNvPr name="Group 2" id="2"/>
          <p:cNvGrpSpPr/>
          <p:nvPr/>
        </p:nvGrpSpPr>
        <p:grpSpPr>
          <a:xfrm rot="0">
            <a:off x="724944" y="224345"/>
            <a:ext cx="16838112" cy="980060"/>
            <a:chOff x="0" y="0"/>
            <a:chExt cx="4434729" cy="258123"/>
          </a:xfrm>
        </p:grpSpPr>
        <p:sp>
          <p:nvSpPr>
            <p:cNvPr name="Freeform 3" id="3"/>
            <p:cNvSpPr/>
            <p:nvPr/>
          </p:nvSpPr>
          <p:spPr>
            <a:xfrm flipH="false" flipV="false" rot="0">
              <a:off x="0" y="0"/>
              <a:ext cx="4434729" cy="258123"/>
            </a:xfrm>
            <a:custGeom>
              <a:avLst/>
              <a:gdLst/>
              <a:ahLst/>
              <a:cxnLst/>
              <a:rect r="r" b="b" t="t" l="l"/>
              <a:pathLst>
                <a:path h="258123" w="4434729">
                  <a:moveTo>
                    <a:pt x="13334" y="0"/>
                  </a:moveTo>
                  <a:lnTo>
                    <a:pt x="4421395" y="0"/>
                  </a:lnTo>
                  <a:cubicBezTo>
                    <a:pt x="4424931" y="0"/>
                    <a:pt x="4428323" y="1405"/>
                    <a:pt x="4430824" y="3905"/>
                  </a:cubicBezTo>
                  <a:cubicBezTo>
                    <a:pt x="4433324" y="6406"/>
                    <a:pt x="4434729" y="9797"/>
                    <a:pt x="4434729" y="13334"/>
                  </a:cubicBezTo>
                  <a:lnTo>
                    <a:pt x="4434729" y="244789"/>
                  </a:lnTo>
                  <a:cubicBezTo>
                    <a:pt x="4434729" y="248325"/>
                    <a:pt x="4433324" y="251717"/>
                    <a:pt x="4430824" y="254217"/>
                  </a:cubicBezTo>
                  <a:cubicBezTo>
                    <a:pt x="4428323" y="256718"/>
                    <a:pt x="4424931" y="258123"/>
                    <a:pt x="4421395" y="258123"/>
                  </a:cubicBezTo>
                  <a:lnTo>
                    <a:pt x="13334" y="258123"/>
                  </a:lnTo>
                  <a:cubicBezTo>
                    <a:pt x="9797" y="258123"/>
                    <a:pt x="6406" y="256718"/>
                    <a:pt x="3905" y="254217"/>
                  </a:cubicBezTo>
                  <a:cubicBezTo>
                    <a:pt x="1405" y="251717"/>
                    <a:pt x="0" y="248325"/>
                    <a:pt x="0" y="244789"/>
                  </a:cubicBezTo>
                  <a:lnTo>
                    <a:pt x="0" y="13334"/>
                  </a:lnTo>
                  <a:cubicBezTo>
                    <a:pt x="0" y="9797"/>
                    <a:pt x="1405" y="6406"/>
                    <a:pt x="3905" y="3905"/>
                  </a:cubicBezTo>
                  <a:cubicBezTo>
                    <a:pt x="6406" y="1405"/>
                    <a:pt x="9797" y="0"/>
                    <a:pt x="13334" y="0"/>
                  </a:cubicBezTo>
                  <a:close/>
                </a:path>
              </a:pathLst>
            </a:custGeom>
            <a:solidFill>
              <a:srgbClr val="F2ECE7"/>
            </a:solidFill>
          </p:spPr>
        </p:sp>
        <p:sp>
          <p:nvSpPr>
            <p:cNvPr name="TextBox 4" id="4"/>
            <p:cNvSpPr txBox="true"/>
            <p:nvPr/>
          </p:nvSpPr>
          <p:spPr>
            <a:xfrm>
              <a:off x="0" y="-47625"/>
              <a:ext cx="4434729" cy="30574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9588776"/>
            <a:ext cx="18288000" cy="698224"/>
            <a:chOff x="0" y="0"/>
            <a:chExt cx="4816593" cy="183894"/>
          </a:xfrm>
        </p:grpSpPr>
        <p:sp>
          <p:nvSpPr>
            <p:cNvPr name="Freeform 6" id="6"/>
            <p:cNvSpPr/>
            <p:nvPr/>
          </p:nvSpPr>
          <p:spPr>
            <a:xfrm flipH="false" flipV="false" rot="0">
              <a:off x="0" y="0"/>
              <a:ext cx="4816592" cy="183894"/>
            </a:xfrm>
            <a:custGeom>
              <a:avLst/>
              <a:gdLst/>
              <a:ahLst/>
              <a:cxnLst/>
              <a:rect r="r" b="b" t="t" l="l"/>
              <a:pathLst>
                <a:path h="183894" w="4816592">
                  <a:moveTo>
                    <a:pt x="0" y="0"/>
                  </a:moveTo>
                  <a:lnTo>
                    <a:pt x="4816592" y="0"/>
                  </a:lnTo>
                  <a:lnTo>
                    <a:pt x="4816592" y="183894"/>
                  </a:lnTo>
                  <a:lnTo>
                    <a:pt x="0" y="183894"/>
                  </a:lnTo>
                  <a:close/>
                </a:path>
              </a:pathLst>
            </a:custGeom>
            <a:solidFill>
              <a:srgbClr val="F2ECE7"/>
            </a:solidFill>
          </p:spPr>
        </p:sp>
        <p:sp>
          <p:nvSpPr>
            <p:cNvPr name="TextBox 7" id="7"/>
            <p:cNvSpPr txBox="true"/>
            <p:nvPr/>
          </p:nvSpPr>
          <p:spPr>
            <a:xfrm>
              <a:off x="0" y="-57150"/>
              <a:ext cx="4816593" cy="241044"/>
            </a:xfrm>
            <a:prstGeom prst="rect">
              <a:avLst/>
            </a:prstGeom>
          </p:spPr>
          <p:txBody>
            <a:bodyPr anchor="ctr" rtlCol="false" tIns="50800" lIns="50800" bIns="50800" rIns="50800"/>
            <a:lstStyle/>
            <a:p>
              <a:pPr algn="ctr">
                <a:lnSpc>
                  <a:spcPts val="3431"/>
                </a:lnSpc>
              </a:pPr>
            </a:p>
          </p:txBody>
        </p:sp>
      </p:grpSp>
      <p:sp>
        <p:nvSpPr>
          <p:cNvPr name="Freeform 8" id="8"/>
          <p:cNvSpPr/>
          <p:nvPr/>
        </p:nvSpPr>
        <p:spPr>
          <a:xfrm flipH="false" flipV="false" rot="0">
            <a:off x="1028700" y="379016"/>
            <a:ext cx="613599" cy="646540"/>
          </a:xfrm>
          <a:custGeom>
            <a:avLst/>
            <a:gdLst/>
            <a:ahLst/>
            <a:cxnLst/>
            <a:rect r="r" b="b" t="t" l="l"/>
            <a:pathLst>
              <a:path h="646540" w="613599">
                <a:moveTo>
                  <a:pt x="0" y="0"/>
                </a:moveTo>
                <a:lnTo>
                  <a:pt x="613599" y="0"/>
                </a:lnTo>
                <a:lnTo>
                  <a:pt x="613599" y="646539"/>
                </a:lnTo>
                <a:lnTo>
                  <a:pt x="0" y="6465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9" id="9"/>
          <p:cNvSpPr/>
          <p:nvPr/>
        </p:nvSpPr>
        <p:spPr>
          <a:xfrm flipV="true">
            <a:off x="1028700" y="9258300"/>
            <a:ext cx="16230600" cy="0"/>
          </a:xfrm>
          <a:prstGeom prst="line">
            <a:avLst/>
          </a:prstGeom>
          <a:ln cap="flat" w="38100">
            <a:solidFill>
              <a:srgbClr val="F2ECE7"/>
            </a:solidFill>
            <a:prstDash val="solid"/>
            <a:headEnd type="none" len="sm" w="sm"/>
            <a:tailEnd type="none" len="sm" w="sm"/>
          </a:ln>
        </p:spPr>
      </p:sp>
      <p:sp>
        <p:nvSpPr>
          <p:cNvPr name="Freeform 10" id="10"/>
          <p:cNvSpPr/>
          <p:nvPr/>
        </p:nvSpPr>
        <p:spPr>
          <a:xfrm flipH="false" flipV="false" rot="0">
            <a:off x="14217441" y="229014"/>
            <a:ext cx="2840070" cy="975391"/>
          </a:xfrm>
          <a:custGeom>
            <a:avLst/>
            <a:gdLst/>
            <a:ahLst/>
            <a:cxnLst/>
            <a:rect r="r" b="b" t="t" l="l"/>
            <a:pathLst>
              <a:path h="975391" w="2840070">
                <a:moveTo>
                  <a:pt x="0" y="0"/>
                </a:moveTo>
                <a:lnTo>
                  <a:pt x="2840070" y="0"/>
                </a:lnTo>
                <a:lnTo>
                  <a:pt x="2840070" y="975391"/>
                </a:lnTo>
                <a:lnTo>
                  <a:pt x="0" y="975391"/>
                </a:lnTo>
                <a:lnTo>
                  <a:pt x="0" y="0"/>
                </a:lnTo>
                <a:close/>
              </a:path>
            </a:pathLst>
          </a:custGeom>
          <a:blipFill>
            <a:blip r:embed="rId4"/>
            <a:stretch>
              <a:fillRect l="0" t="-5994" r="0" b="-5994"/>
            </a:stretch>
          </a:blipFill>
        </p:spPr>
      </p:sp>
      <p:sp>
        <p:nvSpPr>
          <p:cNvPr name="Freeform 11" id="11"/>
          <p:cNvSpPr/>
          <p:nvPr/>
        </p:nvSpPr>
        <p:spPr>
          <a:xfrm flipH="false" flipV="false" rot="0">
            <a:off x="9751610" y="1204405"/>
            <a:ext cx="8371556" cy="4320723"/>
          </a:xfrm>
          <a:custGeom>
            <a:avLst/>
            <a:gdLst/>
            <a:ahLst/>
            <a:cxnLst/>
            <a:rect r="r" b="b" t="t" l="l"/>
            <a:pathLst>
              <a:path h="4320723" w="8371556">
                <a:moveTo>
                  <a:pt x="0" y="0"/>
                </a:moveTo>
                <a:lnTo>
                  <a:pt x="8371556" y="0"/>
                </a:lnTo>
                <a:lnTo>
                  <a:pt x="8371556" y="4320723"/>
                </a:lnTo>
                <a:lnTo>
                  <a:pt x="0" y="4320723"/>
                </a:lnTo>
                <a:lnTo>
                  <a:pt x="0" y="0"/>
                </a:lnTo>
                <a:close/>
              </a:path>
            </a:pathLst>
          </a:custGeom>
          <a:blipFill>
            <a:blip r:embed="rId5"/>
            <a:stretch>
              <a:fillRect l="0" t="-127" r="0" b="-127"/>
            </a:stretch>
          </a:blipFill>
        </p:spPr>
      </p:sp>
      <p:sp>
        <p:nvSpPr>
          <p:cNvPr name="Freeform 12" id="12"/>
          <p:cNvSpPr/>
          <p:nvPr/>
        </p:nvSpPr>
        <p:spPr>
          <a:xfrm flipH="false" flipV="false" rot="0">
            <a:off x="10795801" y="5284284"/>
            <a:ext cx="7327365" cy="3640641"/>
          </a:xfrm>
          <a:custGeom>
            <a:avLst/>
            <a:gdLst/>
            <a:ahLst/>
            <a:cxnLst/>
            <a:rect r="r" b="b" t="t" l="l"/>
            <a:pathLst>
              <a:path h="3640641" w="7327365">
                <a:moveTo>
                  <a:pt x="0" y="0"/>
                </a:moveTo>
                <a:lnTo>
                  <a:pt x="7327365" y="0"/>
                </a:lnTo>
                <a:lnTo>
                  <a:pt x="7327365" y="3640641"/>
                </a:lnTo>
                <a:lnTo>
                  <a:pt x="0" y="3640641"/>
                </a:lnTo>
                <a:lnTo>
                  <a:pt x="0" y="0"/>
                </a:lnTo>
                <a:close/>
              </a:path>
            </a:pathLst>
          </a:custGeom>
          <a:blipFill>
            <a:blip r:embed="rId6"/>
            <a:stretch>
              <a:fillRect l="0" t="0" r="0" b="0"/>
            </a:stretch>
          </a:blipFill>
        </p:spPr>
      </p:sp>
      <p:sp>
        <p:nvSpPr>
          <p:cNvPr name="TextBox 13" id="13"/>
          <p:cNvSpPr txBox="true"/>
          <p:nvPr/>
        </p:nvSpPr>
        <p:spPr>
          <a:xfrm rot="0">
            <a:off x="1028700" y="2100025"/>
            <a:ext cx="5955073" cy="2548086"/>
          </a:xfrm>
          <a:prstGeom prst="rect">
            <a:avLst/>
          </a:prstGeom>
        </p:spPr>
        <p:txBody>
          <a:bodyPr anchor="t" rtlCol="false" tIns="0" lIns="0" bIns="0" rIns="0">
            <a:spAutoFit/>
          </a:bodyPr>
          <a:lstStyle/>
          <a:p>
            <a:pPr algn="l" marL="0" indent="0" lvl="0">
              <a:lnSpc>
                <a:spcPts val="6674"/>
              </a:lnSpc>
            </a:pPr>
            <a:r>
              <a:rPr lang="en-US" sz="5562" spc="-111">
                <a:solidFill>
                  <a:srgbClr val="F2ECE7"/>
                </a:solidFill>
                <a:latin typeface="Hagrid"/>
                <a:ea typeface="Hagrid"/>
                <a:cs typeface="Hagrid"/>
                <a:sym typeface="Hagrid"/>
              </a:rPr>
              <a:t>PLANEJAMENTO DIRETO E OBJETIVO</a:t>
            </a:r>
          </a:p>
        </p:txBody>
      </p:sp>
      <p:sp>
        <p:nvSpPr>
          <p:cNvPr name="TextBox 14" id="14"/>
          <p:cNvSpPr txBox="true"/>
          <p:nvPr/>
        </p:nvSpPr>
        <p:spPr>
          <a:xfrm rot="0">
            <a:off x="724944" y="5095875"/>
            <a:ext cx="7830476" cy="1944370"/>
          </a:xfrm>
          <a:prstGeom prst="rect">
            <a:avLst/>
          </a:prstGeom>
        </p:spPr>
        <p:txBody>
          <a:bodyPr anchor="t" rtlCol="false" tIns="0" lIns="0" bIns="0" rIns="0">
            <a:spAutoFit/>
          </a:bodyPr>
          <a:lstStyle/>
          <a:p>
            <a:pPr algn="just">
              <a:lnSpc>
                <a:spcPts val="3080"/>
              </a:lnSpc>
            </a:pPr>
            <a:r>
              <a:rPr lang="en-US" sz="2200">
                <a:solidFill>
                  <a:srgbClr val="F2ECE7"/>
                </a:solidFill>
                <a:latin typeface="Klein"/>
                <a:ea typeface="Klein"/>
                <a:cs typeface="Klein"/>
                <a:sym typeface="Klein"/>
              </a:rPr>
              <a:t>Definir o escopo e as fontes das pesquisas, banco de dados, traçar uma formatação de pensamento e padronização, dessa forma podemos equiparar informações áreas, tempo de dissipação do ar, gráficos de riscos e sugestão de possíveis soluções.</a:t>
            </a:r>
          </a:p>
        </p:txBody>
      </p:sp>
      <p:sp>
        <p:nvSpPr>
          <p:cNvPr name="TextBox 15" id="15"/>
          <p:cNvSpPr txBox="true"/>
          <p:nvPr/>
        </p:nvSpPr>
        <p:spPr>
          <a:xfrm rot="0">
            <a:off x="1882953" y="468630"/>
            <a:ext cx="6212394" cy="507365"/>
          </a:xfrm>
          <a:prstGeom prst="rect">
            <a:avLst/>
          </a:prstGeom>
        </p:spPr>
        <p:txBody>
          <a:bodyPr anchor="t" rtlCol="false" tIns="0" lIns="0" bIns="0" rIns="0">
            <a:spAutoFit/>
          </a:bodyPr>
          <a:lstStyle/>
          <a:p>
            <a:pPr algn="l" marL="0" indent="0" lvl="0">
              <a:lnSpc>
                <a:spcPts val="4059"/>
              </a:lnSpc>
              <a:spcBef>
                <a:spcPct val="0"/>
              </a:spcBef>
            </a:pPr>
            <a:r>
              <a:rPr lang="en-US" b="true" sz="2899">
                <a:solidFill>
                  <a:srgbClr val="3B4B28"/>
                </a:solidFill>
                <a:latin typeface="Klein Bold"/>
                <a:ea typeface="Klein Bold"/>
                <a:cs typeface="Klein Bold"/>
                <a:sym typeface="Klein Bold"/>
              </a:rPr>
              <a:t>2 - PLANEJAMENTO</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3B4B28"/>
        </a:solidFill>
      </p:bgPr>
    </p:bg>
    <p:spTree>
      <p:nvGrpSpPr>
        <p:cNvPr id="1" name=""/>
        <p:cNvGrpSpPr/>
        <p:nvPr/>
      </p:nvGrpSpPr>
      <p:grpSpPr>
        <a:xfrm>
          <a:off x="0" y="0"/>
          <a:ext cx="0" cy="0"/>
          <a:chOff x="0" y="0"/>
          <a:chExt cx="0" cy="0"/>
        </a:xfrm>
      </p:grpSpPr>
      <p:grpSp>
        <p:nvGrpSpPr>
          <p:cNvPr name="Group 2" id="2"/>
          <p:cNvGrpSpPr/>
          <p:nvPr/>
        </p:nvGrpSpPr>
        <p:grpSpPr>
          <a:xfrm rot="0">
            <a:off x="724944" y="538670"/>
            <a:ext cx="16838112" cy="980060"/>
            <a:chOff x="0" y="0"/>
            <a:chExt cx="4434729" cy="258123"/>
          </a:xfrm>
        </p:grpSpPr>
        <p:sp>
          <p:nvSpPr>
            <p:cNvPr name="Freeform 3" id="3"/>
            <p:cNvSpPr/>
            <p:nvPr/>
          </p:nvSpPr>
          <p:spPr>
            <a:xfrm flipH="false" flipV="false" rot="0">
              <a:off x="0" y="0"/>
              <a:ext cx="4434729" cy="258123"/>
            </a:xfrm>
            <a:custGeom>
              <a:avLst/>
              <a:gdLst/>
              <a:ahLst/>
              <a:cxnLst/>
              <a:rect r="r" b="b" t="t" l="l"/>
              <a:pathLst>
                <a:path h="258123" w="4434729">
                  <a:moveTo>
                    <a:pt x="13334" y="0"/>
                  </a:moveTo>
                  <a:lnTo>
                    <a:pt x="4421395" y="0"/>
                  </a:lnTo>
                  <a:cubicBezTo>
                    <a:pt x="4424931" y="0"/>
                    <a:pt x="4428323" y="1405"/>
                    <a:pt x="4430824" y="3905"/>
                  </a:cubicBezTo>
                  <a:cubicBezTo>
                    <a:pt x="4433324" y="6406"/>
                    <a:pt x="4434729" y="9797"/>
                    <a:pt x="4434729" y="13334"/>
                  </a:cubicBezTo>
                  <a:lnTo>
                    <a:pt x="4434729" y="244789"/>
                  </a:lnTo>
                  <a:cubicBezTo>
                    <a:pt x="4434729" y="248325"/>
                    <a:pt x="4433324" y="251717"/>
                    <a:pt x="4430824" y="254217"/>
                  </a:cubicBezTo>
                  <a:cubicBezTo>
                    <a:pt x="4428323" y="256718"/>
                    <a:pt x="4424931" y="258123"/>
                    <a:pt x="4421395" y="258123"/>
                  </a:cubicBezTo>
                  <a:lnTo>
                    <a:pt x="13334" y="258123"/>
                  </a:lnTo>
                  <a:cubicBezTo>
                    <a:pt x="9797" y="258123"/>
                    <a:pt x="6406" y="256718"/>
                    <a:pt x="3905" y="254217"/>
                  </a:cubicBezTo>
                  <a:cubicBezTo>
                    <a:pt x="1405" y="251717"/>
                    <a:pt x="0" y="248325"/>
                    <a:pt x="0" y="244789"/>
                  </a:cubicBezTo>
                  <a:lnTo>
                    <a:pt x="0" y="13334"/>
                  </a:lnTo>
                  <a:cubicBezTo>
                    <a:pt x="0" y="9797"/>
                    <a:pt x="1405" y="6406"/>
                    <a:pt x="3905" y="3905"/>
                  </a:cubicBezTo>
                  <a:cubicBezTo>
                    <a:pt x="6406" y="1405"/>
                    <a:pt x="9797" y="0"/>
                    <a:pt x="13334" y="0"/>
                  </a:cubicBezTo>
                  <a:close/>
                </a:path>
              </a:pathLst>
            </a:custGeom>
            <a:solidFill>
              <a:srgbClr val="F2ECE7"/>
            </a:solidFill>
          </p:spPr>
        </p:sp>
        <p:sp>
          <p:nvSpPr>
            <p:cNvPr name="TextBox 4" id="4"/>
            <p:cNvSpPr txBox="true"/>
            <p:nvPr/>
          </p:nvSpPr>
          <p:spPr>
            <a:xfrm>
              <a:off x="0" y="-47625"/>
              <a:ext cx="4434729" cy="30574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9588776"/>
            <a:ext cx="18288000" cy="698224"/>
            <a:chOff x="0" y="0"/>
            <a:chExt cx="4816593" cy="183894"/>
          </a:xfrm>
        </p:grpSpPr>
        <p:sp>
          <p:nvSpPr>
            <p:cNvPr name="Freeform 6" id="6"/>
            <p:cNvSpPr/>
            <p:nvPr/>
          </p:nvSpPr>
          <p:spPr>
            <a:xfrm flipH="false" flipV="false" rot="0">
              <a:off x="0" y="0"/>
              <a:ext cx="4816592" cy="183894"/>
            </a:xfrm>
            <a:custGeom>
              <a:avLst/>
              <a:gdLst/>
              <a:ahLst/>
              <a:cxnLst/>
              <a:rect r="r" b="b" t="t" l="l"/>
              <a:pathLst>
                <a:path h="183894" w="4816592">
                  <a:moveTo>
                    <a:pt x="0" y="0"/>
                  </a:moveTo>
                  <a:lnTo>
                    <a:pt x="4816592" y="0"/>
                  </a:lnTo>
                  <a:lnTo>
                    <a:pt x="4816592" y="183894"/>
                  </a:lnTo>
                  <a:lnTo>
                    <a:pt x="0" y="183894"/>
                  </a:lnTo>
                  <a:close/>
                </a:path>
              </a:pathLst>
            </a:custGeom>
            <a:solidFill>
              <a:srgbClr val="F2ECE7"/>
            </a:solidFill>
          </p:spPr>
        </p:sp>
        <p:sp>
          <p:nvSpPr>
            <p:cNvPr name="TextBox 7" id="7"/>
            <p:cNvSpPr txBox="true"/>
            <p:nvPr/>
          </p:nvSpPr>
          <p:spPr>
            <a:xfrm>
              <a:off x="0" y="-57150"/>
              <a:ext cx="4816593" cy="241044"/>
            </a:xfrm>
            <a:prstGeom prst="rect">
              <a:avLst/>
            </a:prstGeom>
          </p:spPr>
          <p:txBody>
            <a:bodyPr anchor="ctr" rtlCol="false" tIns="50800" lIns="50800" bIns="50800" rIns="50800"/>
            <a:lstStyle/>
            <a:p>
              <a:pPr algn="ctr">
                <a:lnSpc>
                  <a:spcPts val="3431"/>
                </a:lnSpc>
              </a:pPr>
            </a:p>
          </p:txBody>
        </p:sp>
      </p:grpSp>
      <p:sp>
        <p:nvSpPr>
          <p:cNvPr name="Freeform 8" id="8"/>
          <p:cNvSpPr/>
          <p:nvPr/>
        </p:nvSpPr>
        <p:spPr>
          <a:xfrm flipH="false" flipV="false" rot="0">
            <a:off x="1028700" y="693341"/>
            <a:ext cx="613599" cy="646540"/>
          </a:xfrm>
          <a:custGeom>
            <a:avLst/>
            <a:gdLst/>
            <a:ahLst/>
            <a:cxnLst/>
            <a:rect r="r" b="b" t="t" l="l"/>
            <a:pathLst>
              <a:path h="646540" w="613599">
                <a:moveTo>
                  <a:pt x="0" y="0"/>
                </a:moveTo>
                <a:lnTo>
                  <a:pt x="613599" y="0"/>
                </a:lnTo>
                <a:lnTo>
                  <a:pt x="613599" y="646539"/>
                </a:lnTo>
                <a:lnTo>
                  <a:pt x="0" y="6465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9" id="9"/>
          <p:cNvSpPr/>
          <p:nvPr/>
        </p:nvSpPr>
        <p:spPr>
          <a:xfrm flipV="true">
            <a:off x="1028700" y="9258300"/>
            <a:ext cx="16230600" cy="0"/>
          </a:xfrm>
          <a:prstGeom prst="line">
            <a:avLst/>
          </a:prstGeom>
          <a:ln cap="flat" w="38100">
            <a:solidFill>
              <a:srgbClr val="F2ECE7"/>
            </a:solidFill>
            <a:prstDash val="solid"/>
            <a:headEnd type="none" len="sm" w="sm"/>
            <a:tailEnd type="none" len="sm" w="sm"/>
          </a:ln>
        </p:spPr>
      </p:sp>
      <p:sp>
        <p:nvSpPr>
          <p:cNvPr name="Freeform 10" id="10"/>
          <p:cNvSpPr/>
          <p:nvPr/>
        </p:nvSpPr>
        <p:spPr>
          <a:xfrm flipH="false" flipV="false" rot="0">
            <a:off x="460333" y="1638616"/>
            <a:ext cx="6057862" cy="3871334"/>
          </a:xfrm>
          <a:custGeom>
            <a:avLst/>
            <a:gdLst/>
            <a:ahLst/>
            <a:cxnLst/>
            <a:rect r="r" b="b" t="t" l="l"/>
            <a:pathLst>
              <a:path h="3871334" w="6057862">
                <a:moveTo>
                  <a:pt x="0" y="0"/>
                </a:moveTo>
                <a:lnTo>
                  <a:pt x="6057863" y="0"/>
                </a:lnTo>
                <a:lnTo>
                  <a:pt x="6057863" y="3871334"/>
                </a:lnTo>
                <a:lnTo>
                  <a:pt x="0" y="3871334"/>
                </a:lnTo>
                <a:lnTo>
                  <a:pt x="0" y="0"/>
                </a:lnTo>
                <a:close/>
              </a:path>
            </a:pathLst>
          </a:custGeom>
          <a:blipFill>
            <a:blip r:embed="rId4"/>
            <a:stretch>
              <a:fillRect l="0" t="0" r="-2462" b="0"/>
            </a:stretch>
          </a:blipFill>
        </p:spPr>
      </p:sp>
      <p:sp>
        <p:nvSpPr>
          <p:cNvPr name="Freeform 11" id="11"/>
          <p:cNvSpPr/>
          <p:nvPr/>
        </p:nvSpPr>
        <p:spPr>
          <a:xfrm flipH="false" flipV="false" rot="0">
            <a:off x="4135164" y="4835080"/>
            <a:ext cx="5230850" cy="3778331"/>
          </a:xfrm>
          <a:custGeom>
            <a:avLst/>
            <a:gdLst/>
            <a:ahLst/>
            <a:cxnLst/>
            <a:rect r="r" b="b" t="t" l="l"/>
            <a:pathLst>
              <a:path h="3778331" w="5230850">
                <a:moveTo>
                  <a:pt x="0" y="0"/>
                </a:moveTo>
                <a:lnTo>
                  <a:pt x="5230850" y="0"/>
                </a:lnTo>
                <a:lnTo>
                  <a:pt x="5230850" y="3778331"/>
                </a:lnTo>
                <a:lnTo>
                  <a:pt x="0" y="3778331"/>
                </a:lnTo>
                <a:lnTo>
                  <a:pt x="0" y="0"/>
                </a:lnTo>
                <a:close/>
              </a:path>
            </a:pathLst>
          </a:custGeom>
          <a:blipFill>
            <a:blip r:embed="rId5"/>
            <a:stretch>
              <a:fillRect l="0" t="0" r="0" b="0"/>
            </a:stretch>
          </a:blipFill>
        </p:spPr>
      </p:sp>
      <p:sp>
        <p:nvSpPr>
          <p:cNvPr name="TextBox 12" id="12"/>
          <p:cNvSpPr txBox="true"/>
          <p:nvPr/>
        </p:nvSpPr>
        <p:spPr>
          <a:xfrm rot="0">
            <a:off x="9574394" y="1569775"/>
            <a:ext cx="7684906" cy="504063"/>
          </a:xfrm>
          <a:prstGeom prst="rect">
            <a:avLst/>
          </a:prstGeom>
        </p:spPr>
        <p:txBody>
          <a:bodyPr anchor="t" rtlCol="false" tIns="0" lIns="0" bIns="0" rIns="0">
            <a:spAutoFit/>
          </a:bodyPr>
          <a:lstStyle/>
          <a:p>
            <a:pPr algn="l">
              <a:lnSpc>
                <a:spcPts val="4115"/>
              </a:lnSpc>
            </a:pPr>
            <a:r>
              <a:rPr lang="en-US" sz="2799">
                <a:solidFill>
                  <a:srgbClr val="F2ECE7"/>
                </a:solidFill>
                <a:latin typeface="Hagrid"/>
                <a:ea typeface="Hagrid"/>
                <a:cs typeface="Hagrid"/>
                <a:sym typeface="Hagrid"/>
              </a:rPr>
              <a:t>PROGRAMADO EM PYTHON</a:t>
            </a:r>
          </a:p>
        </p:txBody>
      </p:sp>
      <p:sp>
        <p:nvSpPr>
          <p:cNvPr name="TextBox 13" id="13"/>
          <p:cNvSpPr txBox="true"/>
          <p:nvPr/>
        </p:nvSpPr>
        <p:spPr>
          <a:xfrm rot="0">
            <a:off x="9574394" y="4259470"/>
            <a:ext cx="6114038" cy="504063"/>
          </a:xfrm>
          <a:prstGeom prst="rect">
            <a:avLst/>
          </a:prstGeom>
        </p:spPr>
        <p:txBody>
          <a:bodyPr anchor="t" rtlCol="false" tIns="0" lIns="0" bIns="0" rIns="0">
            <a:spAutoFit/>
          </a:bodyPr>
          <a:lstStyle/>
          <a:p>
            <a:pPr algn="l">
              <a:lnSpc>
                <a:spcPts val="4115"/>
              </a:lnSpc>
            </a:pPr>
            <a:r>
              <a:rPr lang="en-US" sz="2799">
                <a:solidFill>
                  <a:srgbClr val="F2ECE7"/>
                </a:solidFill>
                <a:latin typeface="Hagrid"/>
                <a:ea typeface="Hagrid"/>
                <a:cs typeface="Hagrid"/>
                <a:sym typeface="Hagrid"/>
              </a:rPr>
              <a:t>RECURSOS NECESSÁRIOS</a:t>
            </a:r>
          </a:p>
        </p:txBody>
      </p:sp>
      <p:sp>
        <p:nvSpPr>
          <p:cNvPr name="TextBox 14" id="14"/>
          <p:cNvSpPr txBox="true"/>
          <p:nvPr/>
        </p:nvSpPr>
        <p:spPr>
          <a:xfrm rot="0">
            <a:off x="8877397" y="2251014"/>
            <a:ext cx="8381903" cy="1944370"/>
          </a:xfrm>
          <a:prstGeom prst="rect">
            <a:avLst/>
          </a:prstGeom>
        </p:spPr>
        <p:txBody>
          <a:bodyPr anchor="t" rtlCol="false" tIns="0" lIns="0" bIns="0" rIns="0">
            <a:spAutoFit/>
          </a:bodyPr>
          <a:lstStyle/>
          <a:p>
            <a:pPr algn="just">
              <a:lnSpc>
                <a:spcPts val="3080"/>
              </a:lnSpc>
            </a:pPr>
            <a:r>
              <a:rPr lang="en-US" sz="2200">
                <a:solidFill>
                  <a:srgbClr val="F2ECE7"/>
                </a:solidFill>
                <a:latin typeface="Klein"/>
                <a:ea typeface="Klein"/>
                <a:cs typeface="Klein"/>
                <a:sym typeface="Klein"/>
              </a:rPr>
              <a:t>se uma linguagem de programação bem abrangente, encontramos no Python a confinança e bibliotecas pandas, matplotlib e glob para  objetivas com resultados precisos para o levantamento preciso de padronizações, publicos alvo e sugentões.</a:t>
            </a:r>
          </a:p>
        </p:txBody>
      </p:sp>
      <p:sp>
        <p:nvSpPr>
          <p:cNvPr name="TextBox 15" id="15"/>
          <p:cNvSpPr txBox="true"/>
          <p:nvPr/>
        </p:nvSpPr>
        <p:spPr>
          <a:xfrm rot="0">
            <a:off x="9574394" y="4896883"/>
            <a:ext cx="7684906" cy="1553845"/>
          </a:xfrm>
          <a:prstGeom prst="rect">
            <a:avLst/>
          </a:prstGeom>
        </p:spPr>
        <p:txBody>
          <a:bodyPr anchor="t" rtlCol="false" tIns="0" lIns="0" bIns="0" rIns="0">
            <a:spAutoFit/>
          </a:bodyPr>
          <a:lstStyle/>
          <a:p>
            <a:pPr algn="just">
              <a:lnSpc>
                <a:spcPts val="3080"/>
              </a:lnSpc>
            </a:pPr>
            <a:r>
              <a:rPr lang="en-US" sz="2200">
                <a:solidFill>
                  <a:srgbClr val="F2ECE7"/>
                </a:solidFill>
                <a:latin typeface="Klein"/>
                <a:ea typeface="Klein"/>
                <a:cs typeface="Klein"/>
                <a:sym typeface="Klein"/>
              </a:rPr>
              <a:t>Será necessário somente um computador com acesso a internet, dessa forma conseguimos minimizar os custos e maximizar os resultados por um software que é alimentado constantemente.</a:t>
            </a:r>
          </a:p>
        </p:txBody>
      </p:sp>
      <p:sp>
        <p:nvSpPr>
          <p:cNvPr name="TextBox 16" id="16"/>
          <p:cNvSpPr txBox="true"/>
          <p:nvPr/>
        </p:nvSpPr>
        <p:spPr>
          <a:xfrm rot="0">
            <a:off x="1882953" y="782955"/>
            <a:ext cx="6994444" cy="1021715"/>
          </a:xfrm>
          <a:prstGeom prst="rect">
            <a:avLst/>
          </a:prstGeom>
        </p:spPr>
        <p:txBody>
          <a:bodyPr anchor="t" rtlCol="false" tIns="0" lIns="0" bIns="0" rIns="0">
            <a:spAutoFit/>
          </a:bodyPr>
          <a:lstStyle/>
          <a:p>
            <a:pPr algn="l">
              <a:lnSpc>
                <a:spcPts val="4059"/>
              </a:lnSpc>
            </a:pPr>
            <a:r>
              <a:rPr lang="en-US" sz="2899" b="true">
                <a:solidFill>
                  <a:srgbClr val="3B4B28"/>
                </a:solidFill>
                <a:latin typeface="Klein Bold"/>
                <a:ea typeface="Klein Bold"/>
                <a:cs typeface="Klein Bold"/>
                <a:sym typeface="Klein Bold"/>
              </a:rPr>
              <a:t>3 - DESENVOLVIMENTO DO PROJETO</a:t>
            </a:r>
          </a:p>
          <a:p>
            <a:pPr algn="l" marL="0" indent="0" lvl="0">
              <a:lnSpc>
                <a:spcPts val="4059"/>
              </a:lnSpc>
              <a:spcBef>
                <a:spcPct val="0"/>
              </a:spcBef>
            </a:pPr>
          </a:p>
        </p:txBody>
      </p:sp>
      <p:sp>
        <p:nvSpPr>
          <p:cNvPr name="TextBox 17" id="17"/>
          <p:cNvSpPr txBox="true"/>
          <p:nvPr/>
        </p:nvSpPr>
        <p:spPr>
          <a:xfrm rot="0">
            <a:off x="9574394" y="6574553"/>
            <a:ext cx="6114038" cy="504063"/>
          </a:xfrm>
          <a:prstGeom prst="rect">
            <a:avLst/>
          </a:prstGeom>
        </p:spPr>
        <p:txBody>
          <a:bodyPr anchor="t" rtlCol="false" tIns="0" lIns="0" bIns="0" rIns="0">
            <a:spAutoFit/>
          </a:bodyPr>
          <a:lstStyle/>
          <a:p>
            <a:pPr algn="l">
              <a:lnSpc>
                <a:spcPts val="4115"/>
              </a:lnSpc>
            </a:pPr>
            <a:r>
              <a:rPr lang="en-US" sz="2799">
                <a:solidFill>
                  <a:srgbClr val="F2ECE7"/>
                </a:solidFill>
                <a:latin typeface="Hagrid"/>
                <a:ea typeface="Hagrid"/>
                <a:cs typeface="Hagrid"/>
                <a:sym typeface="Hagrid"/>
              </a:rPr>
              <a:t>CÓDIGOS</a:t>
            </a:r>
          </a:p>
        </p:txBody>
      </p:sp>
      <p:sp>
        <p:nvSpPr>
          <p:cNvPr name="TextBox 18" id="18"/>
          <p:cNvSpPr txBox="true"/>
          <p:nvPr/>
        </p:nvSpPr>
        <p:spPr>
          <a:xfrm rot="0">
            <a:off x="9574394" y="7211966"/>
            <a:ext cx="7684906" cy="1163320"/>
          </a:xfrm>
          <a:prstGeom prst="rect">
            <a:avLst/>
          </a:prstGeom>
        </p:spPr>
        <p:txBody>
          <a:bodyPr anchor="t" rtlCol="false" tIns="0" lIns="0" bIns="0" rIns="0">
            <a:spAutoFit/>
          </a:bodyPr>
          <a:lstStyle/>
          <a:p>
            <a:pPr algn="just">
              <a:lnSpc>
                <a:spcPts val="3080"/>
              </a:lnSpc>
            </a:pPr>
            <a:r>
              <a:rPr lang="en-US" sz="2200">
                <a:solidFill>
                  <a:srgbClr val="F2ECE7"/>
                </a:solidFill>
                <a:latin typeface="Klein"/>
                <a:ea typeface="Klein"/>
                <a:cs typeface="Klein"/>
                <a:sym typeface="Klein"/>
              </a:rPr>
              <a:t>utilizando a biblioteca pandas podemos ver a importação e ministração de dados por gráficos com banco em exel.</a:t>
            </a:r>
          </a:p>
        </p:txBody>
      </p:sp>
      <p:sp>
        <p:nvSpPr>
          <p:cNvPr name="Freeform 19" id="19"/>
          <p:cNvSpPr/>
          <p:nvPr/>
        </p:nvSpPr>
        <p:spPr>
          <a:xfrm flipH="false" flipV="false" rot="0">
            <a:off x="14226966" y="543339"/>
            <a:ext cx="2840070" cy="975391"/>
          </a:xfrm>
          <a:custGeom>
            <a:avLst/>
            <a:gdLst/>
            <a:ahLst/>
            <a:cxnLst/>
            <a:rect r="r" b="b" t="t" l="l"/>
            <a:pathLst>
              <a:path h="975391" w="2840070">
                <a:moveTo>
                  <a:pt x="0" y="0"/>
                </a:moveTo>
                <a:lnTo>
                  <a:pt x="2840070" y="0"/>
                </a:lnTo>
                <a:lnTo>
                  <a:pt x="2840070" y="975391"/>
                </a:lnTo>
                <a:lnTo>
                  <a:pt x="0" y="975391"/>
                </a:lnTo>
                <a:lnTo>
                  <a:pt x="0" y="0"/>
                </a:lnTo>
                <a:close/>
              </a:path>
            </a:pathLst>
          </a:custGeom>
          <a:blipFill>
            <a:blip r:embed="rId6"/>
            <a:stretch>
              <a:fillRect l="0" t="-5994" r="0" b="-5994"/>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3B4B28"/>
        </a:solidFill>
      </p:bgPr>
    </p:bg>
    <p:spTree>
      <p:nvGrpSpPr>
        <p:cNvPr id="1" name=""/>
        <p:cNvGrpSpPr/>
        <p:nvPr/>
      </p:nvGrpSpPr>
      <p:grpSpPr>
        <a:xfrm>
          <a:off x="0" y="0"/>
          <a:ext cx="0" cy="0"/>
          <a:chOff x="0" y="0"/>
          <a:chExt cx="0" cy="0"/>
        </a:xfrm>
      </p:grpSpPr>
      <p:grpSp>
        <p:nvGrpSpPr>
          <p:cNvPr name="Group 2" id="2"/>
          <p:cNvGrpSpPr/>
          <p:nvPr/>
        </p:nvGrpSpPr>
        <p:grpSpPr>
          <a:xfrm rot="0">
            <a:off x="3233" y="7945860"/>
            <a:ext cx="18284767" cy="2341140"/>
            <a:chOff x="0" y="0"/>
            <a:chExt cx="2832789" cy="362704"/>
          </a:xfrm>
        </p:grpSpPr>
        <p:sp>
          <p:nvSpPr>
            <p:cNvPr name="Freeform 3" id="3"/>
            <p:cNvSpPr/>
            <p:nvPr/>
          </p:nvSpPr>
          <p:spPr>
            <a:xfrm flipH="false" flipV="false" rot="0">
              <a:off x="0" y="0"/>
              <a:ext cx="2832789" cy="362704"/>
            </a:xfrm>
            <a:custGeom>
              <a:avLst/>
              <a:gdLst/>
              <a:ahLst/>
              <a:cxnLst/>
              <a:rect r="r" b="b" t="t" l="l"/>
              <a:pathLst>
                <a:path h="362704" w="2832789">
                  <a:moveTo>
                    <a:pt x="0" y="0"/>
                  </a:moveTo>
                  <a:lnTo>
                    <a:pt x="2832789" y="0"/>
                  </a:lnTo>
                  <a:lnTo>
                    <a:pt x="2832789" y="362704"/>
                  </a:lnTo>
                  <a:lnTo>
                    <a:pt x="0" y="362704"/>
                  </a:lnTo>
                  <a:close/>
                </a:path>
              </a:pathLst>
            </a:custGeom>
            <a:blipFill>
              <a:blip r:embed="rId2"/>
              <a:stretch>
                <a:fillRect l="0" t="-169661" r="0" b="-169661"/>
              </a:stretch>
            </a:blipFill>
          </p:spPr>
        </p:sp>
      </p:grpSp>
      <p:grpSp>
        <p:nvGrpSpPr>
          <p:cNvPr name="Group 4" id="4"/>
          <p:cNvGrpSpPr/>
          <p:nvPr/>
        </p:nvGrpSpPr>
        <p:grpSpPr>
          <a:xfrm rot="0">
            <a:off x="724944" y="538670"/>
            <a:ext cx="16838112" cy="980060"/>
            <a:chOff x="0" y="0"/>
            <a:chExt cx="4434729" cy="258123"/>
          </a:xfrm>
        </p:grpSpPr>
        <p:sp>
          <p:nvSpPr>
            <p:cNvPr name="Freeform 5" id="5"/>
            <p:cNvSpPr/>
            <p:nvPr/>
          </p:nvSpPr>
          <p:spPr>
            <a:xfrm flipH="false" flipV="false" rot="0">
              <a:off x="0" y="0"/>
              <a:ext cx="4434729" cy="258123"/>
            </a:xfrm>
            <a:custGeom>
              <a:avLst/>
              <a:gdLst/>
              <a:ahLst/>
              <a:cxnLst/>
              <a:rect r="r" b="b" t="t" l="l"/>
              <a:pathLst>
                <a:path h="258123" w="4434729">
                  <a:moveTo>
                    <a:pt x="13334" y="0"/>
                  </a:moveTo>
                  <a:lnTo>
                    <a:pt x="4421395" y="0"/>
                  </a:lnTo>
                  <a:cubicBezTo>
                    <a:pt x="4424931" y="0"/>
                    <a:pt x="4428323" y="1405"/>
                    <a:pt x="4430824" y="3905"/>
                  </a:cubicBezTo>
                  <a:cubicBezTo>
                    <a:pt x="4433324" y="6406"/>
                    <a:pt x="4434729" y="9797"/>
                    <a:pt x="4434729" y="13334"/>
                  </a:cubicBezTo>
                  <a:lnTo>
                    <a:pt x="4434729" y="244789"/>
                  </a:lnTo>
                  <a:cubicBezTo>
                    <a:pt x="4434729" y="248325"/>
                    <a:pt x="4433324" y="251717"/>
                    <a:pt x="4430824" y="254217"/>
                  </a:cubicBezTo>
                  <a:cubicBezTo>
                    <a:pt x="4428323" y="256718"/>
                    <a:pt x="4424931" y="258123"/>
                    <a:pt x="4421395" y="258123"/>
                  </a:cubicBezTo>
                  <a:lnTo>
                    <a:pt x="13334" y="258123"/>
                  </a:lnTo>
                  <a:cubicBezTo>
                    <a:pt x="9797" y="258123"/>
                    <a:pt x="6406" y="256718"/>
                    <a:pt x="3905" y="254217"/>
                  </a:cubicBezTo>
                  <a:cubicBezTo>
                    <a:pt x="1405" y="251717"/>
                    <a:pt x="0" y="248325"/>
                    <a:pt x="0" y="244789"/>
                  </a:cubicBezTo>
                  <a:lnTo>
                    <a:pt x="0" y="13334"/>
                  </a:lnTo>
                  <a:cubicBezTo>
                    <a:pt x="0" y="9797"/>
                    <a:pt x="1405" y="6406"/>
                    <a:pt x="3905" y="3905"/>
                  </a:cubicBezTo>
                  <a:cubicBezTo>
                    <a:pt x="6406" y="1405"/>
                    <a:pt x="9797" y="0"/>
                    <a:pt x="13334" y="0"/>
                  </a:cubicBezTo>
                  <a:close/>
                </a:path>
              </a:pathLst>
            </a:custGeom>
            <a:solidFill>
              <a:srgbClr val="F2ECE7"/>
            </a:solidFill>
          </p:spPr>
        </p:sp>
        <p:sp>
          <p:nvSpPr>
            <p:cNvPr name="TextBox 6" id="6"/>
            <p:cNvSpPr txBox="true"/>
            <p:nvPr/>
          </p:nvSpPr>
          <p:spPr>
            <a:xfrm>
              <a:off x="0" y="-47625"/>
              <a:ext cx="4434729" cy="305748"/>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0" y="9588776"/>
            <a:ext cx="18288000" cy="698224"/>
            <a:chOff x="0" y="0"/>
            <a:chExt cx="4816593" cy="183894"/>
          </a:xfrm>
        </p:grpSpPr>
        <p:sp>
          <p:nvSpPr>
            <p:cNvPr name="Freeform 8" id="8"/>
            <p:cNvSpPr/>
            <p:nvPr/>
          </p:nvSpPr>
          <p:spPr>
            <a:xfrm flipH="false" flipV="false" rot="0">
              <a:off x="0" y="0"/>
              <a:ext cx="4816592" cy="183894"/>
            </a:xfrm>
            <a:custGeom>
              <a:avLst/>
              <a:gdLst/>
              <a:ahLst/>
              <a:cxnLst/>
              <a:rect r="r" b="b" t="t" l="l"/>
              <a:pathLst>
                <a:path h="183894" w="4816592">
                  <a:moveTo>
                    <a:pt x="0" y="0"/>
                  </a:moveTo>
                  <a:lnTo>
                    <a:pt x="4816592" y="0"/>
                  </a:lnTo>
                  <a:lnTo>
                    <a:pt x="4816592" y="183894"/>
                  </a:lnTo>
                  <a:lnTo>
                    <a:pt x="0" y="183894"/>
                  </a:lnTo>
                  <a:close/>
                </a:path>
              </a:pathLst>
            </a:custGeom>
            <a:solidFill>
              <a:srgbClr val="F2ECE7"/>
            </a:solidFill>
          </p:spPr>
        </p:sp>
        <p:sp>
          <p:nvSpPr>
            <p:cNvPr name="TextBox 9" id="9"/>
            <p:cNvSpPr txBox="true"/>
            <p:nvPr/>
          </p:nvSpPr>
          <p:spPr>
            <a:xfrm>
              <a:off x="0" y="-57150"/>
              <a:ext cx="4816593" cy="241044"/>
            </a:xfrm>
            <a:prstGeom prst="rect">
              <a:avLst/>
            </a:prstGeom>
          </p:spPr>
          <p:txBody>
            <a:bodyPr anchor="ctr" rtlCol="false" tIns="50800" lIns="50800" bIns="50800" rIns="50800"/>
            <a:lstStyle/>
            <a:p>
              <a:pPr algn="ctr">
                <a:lnSpc>
                  <a:spcPts val="3431"/>
                </a:lnSpc>
              </a:pPr>
            </a:p>
          </p:txBody>
        </p:sp>
      </p:grpSp>
      <p:sp>
        <p:nvSpPr>
          <p:cNvPr name="Freeform 10" id="10"/>
          <p:cNvSpPr/>
          <p:nvPr/>
        </p:nvSpPr>
        <p:spPr>
          <a:xfrm flipH="false" flipV="false" rot="0">
            <a:off x="1028700" y="693341"/>
            <a:ext cx="613599" cy="646540"/>
          </a:xfrm>
          <a:custGeom>
            <a:avLst/>
            <a:gdLst/>
            <a:ahLst/>
            <a:cxnLst/>
            <a:rect r="r" b="b" t="t" l="l"/>
            <a:pathLst>
              <a:path h="646540" w="613599">
                <a:moveTo>
                  <a:pt x="0" y="0"/>
                </a:moveTo>
                <a:lnTo>
                  <a:pt x="613599" y="0"/>
                </a:lnTo>
                <a:lnTo>
                  <a:pt x="613599" y="646539"/>
                </a:lnTo>
                <a:lnTo>
                  <a:pt x="0" y="6465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1" id="11"/>
          <p:cNvSpPr/>
          <p:nvPr/>
        </p:nvSpPr>
        <p:spPr>
          <a:xfrm flipV="true">
            <a:off x="1028700" y="9258300"/>
            <a:ext cx="16230600" cy="0"/>
          </a:xfrm>
          <a:prstGeom prst="line">
            <a:avLst/>
          </a:prstGeom>
          <a:ln cap="flat" w="38100">
            <a:solidFill>
              <a:srgbClr val="F2ECE7"/>
            </a:solidFill>
            <a:prstDash val="solid"/>
            <a:headEnd type="none" len="sm" w="sm"/>
            <a:tailEnd type="none" len="sm" w="sm"/>
          </a:ln>
        </p:spPr>
      </p:sp>
      <p:sp>
        <p:nvSpPr>
          <p:cNvPr name="TextBox 12" id="12"/>
          <p:cNvSpPr txBox="true"/>
          <p:nvPr/>
        </p:nvSpPr>
        <p:spPr>
          <a:xfrm rot="0">
            <a:off x="1028700" y="2252489"/>
            <a:ext cx="13372319" cy="2513676"/>
          </a:xfrm>
          <a:prstGeom prst="rect">
            <a:avLst/>
          </a:prstGeom>
        </p:spPr>
        <p:txBody>
          <a:bodyPr anchor="t" rtlCol="false" tIns="0" lIns="0" bIns="0" rIns="0">
            <a:spAutoFit/>
          </a:bodyPr>
          <a:lstStyle/>
          <a:p>
            <a:pPr algn="l">
              <a:lnSpc>
                <a:spcPts val="20525"/>
              </a:lnSpc>
            </a:pPr>
            <a:r>
              <a:rPr lang="en-US" sz="14661" spc="-293">
                <a:solidFill>
                  <a:srgbClr val="F2ECE7"/>
                </a:solidFill>
                <a:latin typeface="Hagrid"/>
                <a:ea typeface="Hagrid"/>
                <a:cs typeface="Hagrid"/>
                <a:sym typeface="Hagrid"/>
              </a:rPr>
              <a:t>THANK YOU</a:t>
            </a:r>
          </a:p>
        </p:txBody>
      </p:sp>
      <p:sp>
        <p:nvSpPr>
          <p:cNvPr name="TextBox 13" id="13"/>
          <p:cNvSpPr txBox="true"/>
          <p:nvPr/>
        </p:nvSpPr>
        <p:spPr>
          <a:xfrm rot="0">
            <a:off x="1028700" y="962025"/>
            <a:ext cx="7792096" cy="547370"/>
          </a:xfrm>
          <a:prstGeom prst="rect">
            <a:avLst/>
          </a:prstGeom>
        </p:spPr>
        <p:txBody>
          <a:bodyPr anchor="t" rtlCol="false" tIns="0" lIns="0" bIns="0" rIns="0">
            <a:spAutoFit/>
          </a:bodyPr>
          <a:lstStyle/>
          <a:p>
            <a:pPr algn="l">
              <a:lnSpc>
                <a:spcPts val="4480"/>
              </a:lnSpc>
            </a:pPr>
            <a:r>
              <a:rPr lang="en-US" sz="3200">
                <a:solidFill>
                  <a:srgbClr val="F2ECE7"/>
                </a:solidFill>
                <a:latin typeface="Klein"/>
                <a:ea typeface="Klein"/>
                <a:cs typeface="Klein"/>
                <a:sym typeface="Klein"/>
              </a:rPr>
              <a:t>Salford &amp; Co.</a:t>
            </a:r>
          </a:p>
        </p:txBody>
      </p:sp>
      <p:sp>
        <p:nvSpPr>
          <p:cNvPr name="Freeform 14" id="14"/>
          <p:cNvSpPr/>
          <p:nvPr/>
        </p:nvSpPr>
        <p:spPr>
          <a:xfrm flipH="false" flipV="false" rot="0">
            <a:off x="14226966" y="543339"/>
            <a:ext cx="2840070" cy="975391"/>
          </a:xfrm>
          <a:custGeom>
            <a:avLst/>
            <a:gdLst/>
            <a:ahLst/>
            <a:cxnLst/>
            <a:rect r="r" b="b" t="t" l="l"/>
            <a:pathLst>
              <a:path h="975391" w="2840070">
                <a:moveTo>
                  <a:pt x="0" y="0"/>
                </a:moveTo>
                <a:lnTo>
                  <a:pt x="2840070" y="0"/>
                </a:lnTo>
                <a:lnTo>
                  <a:pt x="2840070" y="975391"/>
                </a:lnTo>
                <a:lnTo>
                  <a:pt x="0" y="975391"/>
                </a:lnTo>
                <a:lnTo>
                  <a:pt x="0" y="0"/>
                </a:lnTo>
                <a:close/>
              </a:path>
            </a:pathLst>
          </a:custGeom>
          <a:blipFill>
            <a:blip r:embed="rId5"/>
            <a:stretch>
              <a:fillRect l="0" t="-5994" r="0" b="-5994"/>
            </a:stretch>
          </a:blipFill>
        </p:spPr>
      </p:sp>
      <p:sp>
        <p:nvSpPr>
          <p:cNvPr name="TextBox 15" id="15"/>
          <p:cNvSpPr txBox="true"/>
          <p:nvPr/>
        </p:nvSpPr>
        <p:spPr>
          <a:xfrm rot="0">
            <a:off x="802332" y="4474545"/>
            <a:ext cx="16683335" cy="852136"/>
          </a:xfrm>
          <a:prstGeom prst="rect">
            <a:avLst/>
          </a:prstGeom>
        </p:spPr>
        <p:txBody>
          <a:bodyPr anchor="t" rtlCol="false" tIns="0" lIns="0" bIns="0" rIns="0">
            <a:spAutoFit/>
          </a:bodyPr>
          <a:lstStyle/>
          <a:p>
            <a:pPr algn="ctr">
              <a:lnSpc>
                <a:spcPts val="3431"/>
              </a:lnSpc>
              <a:spcBef>
                <a:spcPct val="0"/>
              </a:spcBef>
            </a:pPr>
            <a:r>
              <a:rPr lang="en-US" b="true" sz="2451">
                <a:solidFill>
                  <a:srgbClr val="F2ECE7"/>
                </a:solidFill>
                <a:latin typeface="Klein Bold"/>
                <a:ea typeface="Klein Bold"/>
                <a:cs typeface="Klein Bold"/>
                <a:sym typeface="Klein Bold"/>
              </a:rPr>
              <a:t>CPRH - AGÊNCIA ESTADUAL DE MEIO AMBIENTE.</a:t>
            </a:r>
          </a:p>
          <a:p>
            <a:pPr algn="ctr">
              <a:lnSpc>
                <a:spcPts val="3431"/>
              </a:lnSpc>
              <a:spcBef>
                <a:spcPct val="0"/>
              </a:spcBef>
            </a:pPr>
            <a:r>
              <a:rPr lang="en-US" b="true" sz="2451">
                <a:solidFill>
                  <a:srgbClr val="F2ECE7"/>
                </a:solidFill>
                <a:latin typeface="Klein Bold"/>
                <a:ea typeface="Klein Bold"/>
                <a:cs typeface="Klein Bold"/>
                <a:sym typeface="Klein Bold"/>
              </a:rPr>
              <a:t>Site: https://www2.cprh.pe.gov.br/monitoramento-ambiental/qualidade-do-ar-2/poluentes-atmosfericos/</a:t>
            </a:r>
          </a:p>
        </p:txBody>
      </p:sp>
      <p:sp>
        <p:nvSpPr>
          <p:cNvPr name="TextBox 16" id="16"/>
          <p:cNvSpPr txBox="true"/>
          <p:nvPr/>
        </p:nvSpPr>
        <p:spPr>
          <a:xfrm rot="0">
            <a:off x="4924748" y="5551142"/>
            <a:ext cx="8464302" cy="852136"/>
          </a:xfrm>
          <a:prstGeom prst="rect">
            <a:avLst/>
          </a:prstGeom>
        </p:spPr>
        <p:txBody>
          <a:bodyPr anchor="t" rtlCol="false" tIns="0" lIns="0" bIns="0" rIns="0">
            <a:spAutoFit/>
          </a:bodyPr>
          <a:lstStyle/>
          <a:p>
            <a:pPr algn="ctr">
              <a:lnSpc>
                <a:spcPts val="3431"/>
              </a:lnSpc>
              <a:spcBef>
                <a:spcPct val="0"/>
              </a:spcBef>
            </a:pPr>
            <a:r>
              <a:rPr lang="en-US" b="true" sz="2451">
                <a:solidFill>
                  <a:srgbClr val="F2ECE7"/>
                </a:solidFill>
                <a:latin typeface="Klein Bold"/>
                <a:ea typeface="Klein Bold"/>
                <a:cs typeface="Klein Bold"/>
                <a:sym typeface="Klein Bold"/>
              </a:rPr>
              <a:t>IEMA - INSTITUTO DE ENERGIA E MEIO AMBIENTE.</a:t>
            </a:r>
          </a:p>
          <a:p>
            <a:pPr algn="ctr">
              <a:lnSpc>
                <a:spcPts val="3431"/>
              </a:lnSpc>
              <a:spcBef>
                <a:spcPct val="0"/>
              </a:spcBef>
            </a:pPr>
            <a:r>
              <a:rPr lang="en-US" b="true" sz="2451">
                <a:solidFill>
                  <a:srgbClr val="F2ECE7"/>
                </a:solidFill>
                <a:latin typeface="Klein Bold"/>
                <a:ea typeface="Klein Bold"/>
                <a:cs typeface="Klein Bold"/>
                <a:sym typeface="Klein Bold"/>
              </a:rPr>
              <a:t>Site: https://energiaeambiente.org.br/qualidadedoar/</a:t>
            </a:r>
          </a:p>
        </p:txBody>
      </p:sp>
      <p:sp>
        <p:nvSpPr>
          <p:cNvPr name="TextBox 17" id="17"/>
          <p:cNvSpPr txBox="true"/>
          <p:nvPr/>
        </p:nvSpPr>
        <p:spPr>
          <a:xfrm rot="0">
            <a:off x="3931258" y="6672301"/>
            <a:ext cx="10469761" cy="852136"/>
          </a:xfrm>
          <a:prstGeom prst="rect">
            <a:avLst/>
          </a:prstGeom>
        </p:spPr>
        <p:txBody>
          <a:bodyPr anchor="t" rtlCol="false" tIns="0" lIns="0" bIns="0" rIns="0">
            <a:spAutoFit/>
          </a:bodyPr>
          <a:lstStyle/>
          <a:p>
            <a:pPr algn="ctr">
              <a:lnSpc>
                <a:spcPts val="3431"/>
              </a:lnSpc>
              <a:spcBef>
                <a:spcPct val="0"/>
              </a:spcBef>
            </a:pPr>
            <a:r>
              <a:rPr lang="en-US" b="true" sz="2451">
                <a:solidFill>
                  <a:srgbClr val="F2ECE7"/>
                </a:solidFill>
                <a:latin typeface="Klein Bold"/>
                <a:ea typeface="Klein Bold"/>
                <a:cs typeface="Klein Bold"/>
                <a:sym typeface="Klein Bold"/>
              </a:rPr>
              <a:t>sciELO BRASIL - SAÚDE PÚBLICA</a:t>
            </a:r>
          </a:p>
          <a:p>
            <a:pPr algn="ctr">
              <a:lnSpc>
                <a:spcPts val="3431"/>
              </a:lnSpc>
              <a:spcBef>
                <a:spcPct val="0"/>
              </a:spcBef>
            </a:pPr>
            <a:r>
              <a:rPr lang="en-US" b="true" sz="2451">
                <a:solidFill>
                  <a:srgbClr val="F2ECE7"/>
                </a:solidFill>
                <a:latin typeface="Klein Bold"/>
                <a:ea typeface="Klein Bold"/>
                <a:cs typeface="Klein Bold"/>
                <a:sym typeface="Klein Bold"/>
              </a:rPr>
              <a:t>Site: https://www.scielo.br/j/csp/a/cjGHmQb6wT9PbZWn5tkjv3b/ </a:t>
            </a:r>
          </a:p>
        </p:txBody>
      </p:sp>
      <p:sp>
        <p:nvSpPr>
          <p:cNvPr name="TextBox 18" id="18"/>
          <p:cNvSpPr txBox="true"/>
          <p:nvPr/>
        </p:nvSpPr>
        <p:spPr>
          <a:xfrm rot="0">
            <a:off x="1882953" y="782955"/>
            <a:ext cx="6212394" cy="507365"/>
          </a:xfrm>
          <a:prstGeom prst="rect">
            <a:avLst/>
          </a:prstGeom>
        </p:spPr>
        <p:txBody>
          <a:bodyPr anchor="t" rtlCol="false" tIns="0" lIns="0" bIns="0" rIns="0">
            <a:spAutoFit/>
          </a:bodyPr>
          <a:lstStyle/>
          <a:p>
            <a:pPr algn="l" marL="0" indent="0" lvl="0">
              <a:lnSpc>
                <a:spcPts val="4059"/>
              </a:lnSpc>
              <a:spcBef>
                <a:spcPct val="0"/>
              </a:spcBef>
            </a:pPr>
            <a:r>
              <a:rPr lang="en-US" b="true" sz="2899">
                <a:solidFill>
                  <a:srgbClr val="3B4B28"/>
                </a:solidFill>
                <a:latin typeface="Klein Bold"/>
                <a:ea typeface="Klein Bold"/>
                <a:cs typeface="Klein Bold"/>
                <a:sym typeface="Klein Bold"/>
              </a:rPr>
              <a:t>FONTES E AGRADECIMENTOS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DAGpV73-rEE</dc:identifier>
  <dcterms:modified xsi:type="dcterms:W3CDTF">2011-08-01T06:04:30Z</dcterms:modified>
  <cp:revision>1</cp:revision>
  <dc:title>Green and Beige Minimalist Ecosystem Presentation</dc:title>
</cp:coreProperties>
</file>

<file path=docProps/thumbnail.jpeg>
</file>